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6" r:id="rId3"/>
    <p:sldId id="273" r:id="rId4"/>
    <p:sldId id="267" r:id="rId5"/>
    <p:sldId id="258" r:id="rId6"/>
    <p:sldId id="260" r:id="rId7"/>
    <p:sldId id="261" r:id="rId8"/>
    <p:sldId id="272" r:id="rId9"/>
    <p:sldId id="278" r:id="rId10"/>
    <p:sldId id="274" r:id="rId11"/>
    <p:sldId id="277" r:id="rId12"/>
    <p:sldId id="264" r:id="rId13"/>
    <p:sldId id="270" r:id="rId14"/>
    <p:sldId id="266" r:id="rId15"/>
    <p:sldId id="265" r:id="rId16"/>
    <p:sldId id="275" r:id="rId17"/>
    <p:sldId id="259" r:id="rId18"/>
    <p:sldId id="27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B9A3"/>
    <a:srgbClr val="EEEEEE"/>
    <a:srgbClr val="F2F2F2"/>
    <a:srgbClr val="F6F6F6"/>
    <a:srgbClr val="F9F9F9"/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5150AC-ED3D-4585-B14F-50043655C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41194B4-9744-4D57-A40D-CCB686B3D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A832D0B-4331-4731-91CD-509C7C31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9055-3EDF-41D5-B056-7EC6400C4AE6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7CD58B0-2DF3-4398-82E3-15DF9706B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2A3FAC4-8088-406D-8959-C44E1D927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AE1A-DF43-4694-B73B-81CE6B40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663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77178F-61E0-4116-BF18-2CCCB225D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C529D35-4AD6-4FF6-B294-D02159B8D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FD7B9C8-4307-4BC5-921A-1DBD5B397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9055-3EDF-41D5-B056-7EC6400C4AE6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7EE9818-1024-4377-B37F-36B12F000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4F7C6D1-E71D-46E4-8928-16895648E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AE1A-DF43-4694-B73B-81CE6B40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748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8683DB-AB5E-45D9-AE3C-C6160F5DB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2DF1E54-4607-4A48-8F5A-93F7752D6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CE970B4-ABDE-4B3E-B17A-D8B2466F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9055-3EDF-41D5-B056-7EC6400C4AE6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17110F6-D852-4D48-8F04-3617250E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5C760BA-53CD-4EAB-8499-7206D0B40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AE1A-DF43-4694-B73B-81CE6B40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460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33DEA5-E982-4FB8-BD06-F2410A9AA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CAC498-7E29-46C7-B3D2-7F743DB267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9A20376-06D0-4078-9D54-8F7FB79136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AEE33BD-74BC-4C9F-8F14-C32C0E42E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9055-3EDF-41D5-B056-7EC6400C4AE6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B49DB27-D34B-4DE3-8372-D44BAEA1E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42E265D-CFBB-4663-B7A7-41300D7DB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AE1A-DF43-4694-B73B-81CE6B40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667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89D5E2-B72A-4DA4-9410-BAAA03548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72DA626-9FFC-45D3-84BA-62F69987C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0C48FD2-56C6-4B53-924A-A802E56E9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577BEB6-5BE2-4878-8D33-A1EFEB45E7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8C6547C2-E309-4D6B-BC64-FBDFBA2473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259B7991-0E3B-48E5-8301-377A971B5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9055-3EDF-41D5-B056-7EC6400C4AE6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486716AF-DE8A-490F-96B4-ADEC0856E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77E070EE-24CB-4953-A447-72ECB711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AE1A-DF43-4694-B73B-81CE6B40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715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6B03A4-9E50-4E9B-BDE7-B1508C47D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92041C5-3828-4F76-AF25-C6B7D2948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9055-3EDF-41D5-B056-7EC6400C4AE6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6C28CA9-D7CD-42DB-8DE4-198D04D0B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B2C595C-0323-4BE3-AE35-0B70658F0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AE1A-DF43-4694-B73B-81CE6B40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94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282D922-8C19-4056-8662-B0C01E379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9055-3EDF-41D5-B056-7EC6400C4AE6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F7ED442-9527-4569-85BF-A20920CF6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F20FAFF-E2CD-4FE4-B438-1E0E1DC23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AE1A-DF43-4694-B73B-81CE6B40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12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B6ED02-1E23-4856-80FB-30A25A552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32E678-10FA-4070-8DF5-388D267C4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24EB0BC-FA18-4FF8-992B-CE3FC38F7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10B0704-1ED1-4741-9B7E-0A8606C7D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9055-3EDF-41D5-B056-7EC6400C4AE6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5003C68-EA65-4B42-9F58-AE097E398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3839EDD-2726-451F-8627-57F571EB7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AE1A-DF43-4694-B73B-81CE6B40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21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26BA7B-CCEB-44C3-B22D-99A1323E9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2242C1B-BF15-44BF-B5F2-596E9DD1B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99AC4A0-4153-4C11-A7D0-39A4BFF1E2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A6A7814-C6AD-4024-A33A-0A5C8E4BA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9055-3EDF-41D5-B056-7EC6400C4AE6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A9934E6-7D24-47F9-9750-B344E45AD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8A293FB-CD98-4D7B-94E2-E2002ADC7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AE1A-DF43-4694-B73B-81CE6B40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40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D3F51B-5D1D-4865-9690-0E08744A3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CA83B47-7892-40D9-93CC-7D3E4C8B1E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31C7CFD-DE95-484E-8D44-09D4FEF6F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9055-3EDF-41D5-B056-7EC6400C4AE6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D59BA0B-5FE8-4469-970D-A6F646D97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299B21C-43E7-42BC-8068-5F1FC6FB7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AE1A-DF43-4694-B73B-81CE6B40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266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E83BEE2-FB2A-4CAA-9D7E-68A191C80F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FF93640-260B-40D2-8013-29F56219F4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BDACD26-D954-46B2-8E38-69AA4561E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9055-3EDF-41D5-B056-7EC6400C4AE6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5943EA6-B77E-4373-ACE4-110F3812D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264AD32-05B3-45C3-B9F5-61FABCC6C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4AE1A-DF43-4694-B73B-81CE6B40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723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8E4DA6-A73E-4D7B-BABE-069E4F49A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7604FC1-86BD-4B02-BF84-55BCF2125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E93ACA8-8408-4B58-9E2E-D91C583D7D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69055-3EDF-41D5-B056-7EC6400C4AE6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07784FF-5BFF-4DC1-BB62-E4C6C7163A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CA24FB2-B832-4130-A517-D60ACD66A9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4AE1A-DF43-4694-B73B-81CE6B40BA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75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3D59FC9-1034-4B8C-8182-CE0B47F69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8411" y="5551169"/>
            <a:ext cx="2830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Gotham Pro Light" pitchFamily="2" charset="0"/>
                <a:cs typeface="Gotham Pro Light" pitchFamily="2" charset="0"/>
              </a:rPr>
              <a:t>Проект подготовили: Сборная бакалавров НОЦ «ИНЖЭК» 2-3 курса</a:t>
            </a:r>
            <a:endParaRPr lang="ru-RU" sz="1600" dirty="0">
              <a:latin typeface="Gotham Pro Light" pitchFamily="2" charset="0"/>
              <a:cs typeface="Gotham Pro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49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D2EAF48-F282-4517-9882-F2AF0CD520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D2515F7-43D3-40D7-88C6-C84A723815DE}"/>
              </a:ext>
            </a:extLst>
          </p:cNvPr>
          <p:cNvSpPr txBox="1"/>
          <p:nvPr/>
        </p:nvSpPr>
        <p:spPr>
          <a:xfrm>
            <a:off x="11356623" y="5554133"/>
            <a:ext cx="5418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1957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C5F4674-E25C-4B4E-9E3A-306EBD0DC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63D0B06-1CB6-4432-B264-DC0D8CEA57D9}"/>
              </a:ext>
            </a:extLst>
          </p:cNvPr>
          <p:cNvSpPr/>
          <p:nvPr/>
        </p:nvSpPr>
        <p:spPr>
          <a:xfrm>
            <a:off x="11105714" y="5765393"/>
            <a:ext cx="699230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0878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0534231-A0A8-4BE3-BFFB-4BE7B581DA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019" y="90648"/>
            <a:ext cx="12192000" cy="685732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23B1DD0-A049-4379-8A6C-5F7DCEBE5007}"/>
              </a:ext>
            </a:extLst>
          </p:cNvPr>
          <p:cNvSpPr/>
          <p:nvPr/>
        </p:nvSpPr>
        <p:spPr>
          <a:xfrm>
            <a:off x="11207314" y="5674745"/>
            <a:ext cx="752129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4621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64199E-A980-4AC7-891E-C82E01521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Gotham Pro Black" panose="02000903040000020004" pitchFamily="2" charset="0"/>
                <a:cs typeface="Gotham Pro Black" panose="02000903040000020004" pitchFamily="2" charset="0"/>
              </a:rPr>
              <a:t>Выгоды для контура науки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83463FE-0659-435E-9D17-FFB2A72C963D}"/>
              </a:ext>
            </a:extLst>
          </p:cNvPr>
          <p:cNvSpPr txBox="1"/>
          <p:nvPr/>
        </p:nvSpPr>
        <p:spPr>
          <a:xfrm>
            <a:off x="1207910" y="1840089"/>
            <a:ext cx="64120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r>
              <a:rPr lang="ru-RU" dirty="0">
                <a:latin typeface="Gotham Pro Light" panose="02000503030000020004" pitchFamily="2" charset="0"/>
                <a:cs typeface="Gotham Pro Light" panose="02000503030000020004" pitchFamily="2" charset="0"/>
              </a:rPr>
              <a:t>Повышение публикационной активности студентов</a:t>
            </a: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r>
              <a:rPr lang="ru-RU" dirty="0">
                <a:latin typeface="Gotham Pro Light" panose="02000503030000020004" pitchFamily="2" charset="0"/>
                <a:cs typeface="Gotham Pro Light" panose="02000503030000020004" pitchFamily="2" charset="0"/>
              </a:rPr>
              <a:t>Инвестирование в научные разработки</a:t>
            </a: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r>
              <a:rPr lang="ru-RU" dirty="0">
                <a:latin typeface="Gotham Pro Light" panose="02000503030000020004" pitchFamily="2" charset="0"/>
                <a:cs typeface="Gotham Pro Light" panose="02000503030000020004" pitchFamily="2" charset="0"/>
              </a:rPr>
              <a:t>Коммерциализация научных проектов и их вывод на рынок</a:t>
            </a: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r>
              <a:rPr lang="ru-RU" dirty="0">
                <a:latin typeface="Gotham Pro Light" panose="02000503030000020004" pitchFamily="2" charset="0"/>
                <a:cs typeface="Gotham Pro Light" panose="02000503030000020004" pitchFamily="2" charset="0"/>
              </a:rPr>
              <a:t>Повышение конкурентоспособности университета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CAC91BEE-66BA-46B8-8425-F5B71E522E8D}"/>
              </a:ext>
            </a:extLst>
          </p:cNvPr>
          <p:cNvSpPr/>
          <p:nvPr/>
        </p:nvSpPr>
        <p:spPr>
          <a:xfrm>
            <a:off x="539044" y="2144314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A9A3CE24-AEF1-4BFE-848F-9C75E96BEFB6}"/>
              </a:ext>
            </a:extLst>
          </p:cNvPr>
          <p:cNvSpPr/>
          <p:nvPr/>
        </p:nvSpPr>
        <p:spPr>
          <a:xfrm>
            <a:off x="546099" y="3060787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25E4D1D4-A3E3-4B27-981C-A9FC0A8C8BCC}"/>
              </a:ext>
            </a:extLst>
          </p:cNvPr>
          <p:cNvSpPr/>
          <p:nvPr/>
        </p:nvSpPr>
        <p:spPr>
          <a:xfrm>
            <a:off x="539044" y="3845213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4B0F388A-A86F-4E43-B288-6E3AD620AB7B}"/>
              </a:ext>
            </a:extLst>
          </p:cNvPr>
          <p:cNvSpPr/>
          <p:nvPr/>
        </p:nvSpPr>
        <p:spPr>
          <a:xfrm>
            <a:off x="546099" y="4916308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31B3A0C-4202-4EFC-A0B7-9BD0930838CC}"/>
              </a:ext>
            </a:extLst>
          </p:cNvPr>
          <p:cNvSpPr/>
          <p:nvPr/>
        </p:nvSpPr>
        <p:spPr>
          <a:xfrm>
            <a:off x="8580967" y="3020011"/>
            <a:ext cx="3036711" cy="2641600"/>
          </a:xfrm>
          <a:prstGeom prst="rect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757AF21-10AE-464D-9494-D2A8DAF2E149}"/>
              </a:ext>
            </a:extLst>
          </p:cNvPr>
          <p:cNvSpPr/>
          <p:nvPr/>
        </p:nvSpPr>
        <p:spPr>
          <a:xfrm>
            <a:off x="7872238" y="1459230"/>
            <a:ext cx="2624436" cy="393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0" dirty="0">
                <a:latin typeface="Gotham Pro Black" panose="02000903040000020004" pitchFamily="2" charset="0"/>
                <a:cs typeface="Gotham Pro Black" panose="02000903040000020004" pitchFamily="2" charset="0"/>
              </a:rPr>
              <a:t>Н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DBB5E9D-58A3-4B36-B3CD-C6F19D9281E9}"/>
              </a:ext>
            </a:extLst>
          </p:cNvPr>
          <p:cNvSpPr/>
          <p:nvPr/>
        </p:nvSpPr>
        <p:spPr>
          <a:xfrm>
            <a:off x="11002582" y="5765393"/>
            <a:ext cx="702436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801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64199E-A980-4AC7-891E-C82E01521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Gotham Pro Black" panose="02000903040000020004" pitchFamily="2" charset="0"/>
                <a:cs typeface="Gotham Pro Black" panose="02000903040000020004" pitchFamily="2" charset="0"/>
              </a:rPr>
              <a:t>Выгоды бизнеса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83463FE-0659-435E-9D17-FFB2A72C963D}"/>
              </a:ext>
            </a:extLst>
          </p:cNvPr>
          <p:cNvSpPr txBox="1"/>
          <p:nvPr/>
        </p:nvSpPr>
        <p:spPr>
          <a:xfrm>
            <a:off x="1207911" y="1840089"/>
            <a:ext cx="697653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r>
              <a:rPr lang="ru-RU" dirty="0">
                <a:latin typeface="Gotham Pro Light" panose="02000503030000020004" pitchFamily="2" charset="0"/>
                <a:cs typeface="Gotham Pro Light" panose="02000503030000020004" pitchFamily="2" charset="0"/>
              </a:rPr>
              <a:t>Сокращение цикла подготовки высококвалифицированных специалистов</a:t>
            </a: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r>
              <a:rPr lang="ru-RU" dirty="0">
                <a:latin typeface="Gotham Pro Light" panose="02000503030000020004" pitchFamily="2" charset="0"/>
                <a:cs typeface="Gotham Pro Light" panose="02000503030000020004" pitchFamily="2" charset="0"/>
              </a:rPr>
              <a:t>Решение релевантных задач различной степени неопределенности</a:t>
            </a: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r>
              <a:rPr lang="ru-RU" dirty="0">
                <a:latin typeface="Gotham Pro Light" panose="02000503030000020004" pitchFamily="2" charset="0"/>
                <a:cs typeface="Gotham Pro Light" panose="02000503030000020004" pitchFamily="2" charset="0"/>
              </a:rPr>
              <a:t>Увеличение инновационного потенциала бизнеса</a:t>
            </a: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r>
              <a:rPr lang="ru-RU" dirty="0">
                <a:latin typeface="Gotham Pro Light" panose="02000503030000020004" pitchFamily="2" charset="0"/>
                <a:cs typeface="Gotham Pro Light" panose="02000503030000020004" pitchFamily="2" charset="0"/>
              </a:rPr>
              <a:t>Развитие стратегического интеллекта в бизнес среде</a:t>
            </a: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CAC91BEE-66BA-46B8-8425-F5B71E522E8D}"/>
              </a:ext>
            </a:extLst>
          </p:cNvPr>
          <p:cNvSpPr/>
          <p:nvPr/>
        </p:nvSpPr>
        <p:spPr>
          <a:xfrm>
            <a:off x="574322" y="2237365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A9A3CE24-AEF1-4BFE-848F-9C75E96BEFB6}"/>
              </a:ext>
            </a:extLst>
          </p:cNvPr>
          <p:cNvSpPr/>
          <p:nvPr/>
        </p:nvSpPr>
        <p:spPr>
          <a:xfrm>
            <a:off x="574322" y="3258177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25E4D1D4-A3E3-4B27-981C-A9FC0A8C8BCC}"/>
              </a:ext>
            </a:extLst>
          </p:cNvPr>
          <p:cNvSpPr/>
          <p:nvPr/>
        </p:nvSpPr>
        <p:spPr>
          <a:xfrm>
            <a:off x="574322" y="4381587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4B0F388A-A86F-4E43-B288-6E3AD620AB7B}"/>
              </a:ext>
            </a:extLst>
          </p:cNvPr>
          <p:cNvSpPr/>
          <p:nvPr/>
        </p:nvSpPr>
        <p:spPr>
          <a:xfrm>
            <a:off x="574322" y="5181267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1835652-F215-4E99-8C76-88F3DAE5C147}"/>
              </a:ext>
            </a:extLst>
          </p:cNvPr>
          <p:cNvSpPr/>
          <p:nvPr/>
        </p:nvSpPr>
        <p:spPr>
          <a:xfrm>
            <a:off x="8518877" y="3060787"/>
            <a:ext cx="3036711" cy="2641600"/>
          </a:xfrm>
          <a:prstGeom prst="rect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BFABC57-1327-4A3D-821F-95A78F3DD99A}"/>
              </a:ext>
            </a:extLst>
          </p:cNvPr>
          <p:cNvSpPr/>
          <p:nvPr/>
        </p:nvSpPr>
        <p:spPr>
          <a:xfrm>
            <a:off x="7675455" y="1360261"/>
            <a:ext cx="282617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0" dirty="0">
                <a:latin typeface="Gotham Pro Black" panose="02000903040000020004" pitchFamily="2" charset="0"/>
                <a:cs typeface="Gotham Pro Black" panose="02000903040000020004" pitchFamily="2" charset="0"/>
              </a:rPr>
              <a:t>Б</a:t>
            </a:r>
            <a:endParaRPr lang="ru-RU" sz="250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7099B09-9942-4BD8-B741-EABF2D435B31}"/>
              </a:ext>
            </a:extLst>
          </p:cNvPr>
          <p:cNvSpPr/>
          <p:nvPr/>
        </p:nvSpPr>
        <p:spPr>
          <a:xfrm>
            <a:off x="10984089" y="5702387"/>
            <a:ext cx="731290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9048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64199E-A980-4AC7-891E-C82E01521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Gotham Pro Black" panose="02000903040000020004" pitchFamily="2" charset="0"/>
                <a:cs typeface="Gotham Pro Black" panose="02000903040000020004" pitchFamily="2" charset="0"/>
              </a:rPr>
              <a:t>Выгоды для контура образования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83463FE-0659-435E-9D17-FFB2A72C963D}"/>
              </a:ext>
            </a:extLst>
          </p:cNvPr>
          <p:cNvSpPr txBox="1"/>
          <p:nvPr/>
        </p:nvSpPr>
        <p:spPr>
          <a:xfrm>
            <a:off x="1334206" y="1841802"/>
            <a:ext cx="668302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r>
              <a:rPr lang="ru-RU" dirty="0">
                <a:latin typeface="Gotham Pro Light" panose="02000503030000020004" pitchFamily="2" charset="0"/>
                <a:cs typeface="Gotham Pro Light" panose="02000503030000020004" pitchFamily="2" charset="0"/>
              </a:rPr>
              <a:t>Более мягкий процесс адаптации выпускников к работе</a:t>
            </a: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r>
              <a:rPr lang="ru-RU" dirty="0">
                <a:latin typeface="Gotham Pro Light" panose="02000503030000020004" pitchFamily="2" charset="0"/>
                <a:cs typeface="Gotham Pro Light" panose="02000503030000020004" pitchFamily="2" charset="0"/>
              </a:rPr>
              <a:t>Получение базовых навыков практической деятельности</a:t>
            </a: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r>
              <a:rPr lang="ru-RU" dirty="0" smtClean="0">
                <a:latin typeface="Gotham Pro Light" panose="02000503030000020004" pitchFamily="2" charset="0"/>
                <a:cs typeface="Gotham Pro Light" panose="02000503030000020004" pitchFamily="2" charset="0"/>
              </a:rPr>
              <a:t>Формирование </a:t>
            </a:r>
            <a:r>
              <a:rPr lang="ru-RU" dirty="0">
                <a:latin typeface="Gotham Pro Light" panose="02000503030000020004" pitchFamily="2" charset="0"/>
                <a:cs typeface="Gotham Pro Light" panose="02000503030000020004" pitchFamily="2" charset="0"/>
              </a:rPr>
              <a:t>команд для научных проектов (студент, преподаватель, менторы из реального сектора, научные сотрудники)</a:t>
            </a: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r>
              <a:rPr lang="ru-RU" dirty="0">
                <a:latin typeface="Gotham Pro Light" panose="02000503030000020004" pitchFamily="2" charset="0"/>
                <a:cs typeface="Gotham Pro Light" panose="02000503030000020004" pitchFamily="2" charset="0"/>
              </a:rPr>
              <a:t>Увеличение вовлеченности студентов в научную работу</a:t>
            </a: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endParaRPr lang="ru-RU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CAC91BEE-66BA-46B8-8425-F5B71E522E8D}"/>
              </a:ext>
            </a:extLst>
          </p:cNvPr>
          <p:cNvSpPr/>
          <p:nvPr/>
        </p:nvSpPr>
        <p:spPr>
          <a:xfrm>
            <a:off x="539044" y="2236816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A9A3CE24-AEF1-4BFE-848F-9C75E96BEFB6}"/>
              </a:ext>
            </a:extLst>
          </p:cNvPr>
          <p:cNvSpPr/>
          <p:nvPr/>
        </p:nvSpPr>
        <p:spPr>
          <a:xfrm>
            <a:off x="539044" y="3081416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25E4D1D4-A3E3-4B27-981C-A9FC0A8C8BCC}"/>
              </a:ext>
            </a:extLst>
          </p:cNvPr>
          <p:cNvSpPr/>
          <p:nvPr/>
        </p:nvSpPr>
        <p:spPr>
          <a:xfrm>
            <a:off x="539044" y="3866893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4B0F388A-A86F-4E43-B288-6E3AD620AB7B}"/>
              </a:ext>
            </a:extLst>
          </p:cNvPr>
          <p:cNvSpPr/>
          <p:nvPr/>
        </p:nvSpPr>
        <p:spPr>
          <a:xfrm>
            <a:off x="539044" y="4991434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019C95C-7BA1-4407-BD91-4FB2CAD9A262}"/>
              </a:ext>
            </a:extLst>
          </p:cNvPr>
          <p:cNvSpPr/>
          <p:nvPr/>
        </p:nvSpPr>
        <p:spPr>
          <a:xfrm>
            <a:off x="8580967" y="3020011"/>
            <a:ext cx="3036711" cy="2641600"/>
          </a:xfrm>
          <a:prstGeom prst="rect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E53DE67-058A-4FD2-B586-1C63D361E0E5}"/>
              </a:ext>
            </a:extLst>
          </p:cNvPr>
          <p:cNvSpPr/>
          <p:nvPr/>
        </p:nvSpPr>
        <p:spPr>
          <a:xfrm>
            <a:off x="7826599" y="1690688"/>
            <a:ext cx="2848857" cy="3939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0" dirty="0">
                <a:latin typeface="Gotham Pro Black" panose="02000903040000020004" pitchFamily="2" charset="0"/>
                <a:cs typeface="Gotham Pro Black" panose="02000903040000020004" pitchFamily="2" charset="0"/>
              </a:rPr>
              <a:t>О</a:t>
            </a:r>
            <a:endParaRPr lang="ru-RU" sz="250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76F20E9-ACDC-4E75-99FC-B11D07253945}"/>
              </a:ext>
            </a:extLst>
          </p:cNvPr>
          <p:cNvSpPr/>
          <p:nvPr/>
        </p:nvSpPr>
        <p:spPr>
          <a:xfrm>
            <a:off x="10984089" y="5702387"/>
            <a:ext cx="692818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7906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C710366-3F5A-4DC7-A642-0687B52FBE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92BBFA0-AAA7-4A06-AFD7-900411DACA31}"/>
              </a:ext>
            </a:extLst>
          </p:cNvPr>
          <p:cNvSpPr/>
          <p:nvPr/>
        </p:nvSpPr>
        <p:spPr>
          <a:xfrm>
            <a:off x="10984089" y="5702387"/>
            <a:ext cx="710451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32348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7CE2B7-6E5C-4E80-9012-D4CB4F06F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ru-RU" sz="8000" dirty="0">
                <a:ln>
                  <a:solidFill>
                    <a:schemeClr val="tx1"/>
                  </a:solidFill>
                </a:ln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Эмпирические данные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2F7A59F-ABF5-4450-915F-286BD5BA9849}"/>
              </a:ext>
            </a:extLst>
          </p:cNvPr>
          <p:cNvSpPr/>
          <p:nvPr/>
        </p:nvSpPr>
        <p:spPr>
          <a:xfrm>
            <a:off x="10984089" y="5702387"/>
            <a:ext cx="731290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33465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F6D46C6-E0C7-4DBE-AF3A-0CAE63DEC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0F51CFB-0FDC-4B02-B2A8-73EC87CE0973}"/>
              </a:ext>
            </a:extLst>
          </p:cNvPr>
          <p:cNvSpPr/>
          <p:nvPr/>
        </p:nvSpPr>
        <p:spPr>
          <a:xfrm>
            <a:off x="10984089" y="5702387"/>
            <a:ext cx="1117614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74766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619014B-1983-455F-99DE-5961EFD55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732C7AA-1AE3-40EB-8063-6528A9C42128}"/>
              </a:ext>
            </a:extLst>
          </p:cNvPr>
          <p:cNvSpPr/>
          <p:nvPr/>
        </p:nvSpPr>
        <p:spPr>
          <a:xfrm>
            <a:off x="10984089" y="5702387"/>
            <a:ext cx="845103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11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4B16B00-32E4-462E-8B31-711B2E0C153F}"/>
              </a:ext>
            </a:extLst>
          </p:cNvPr>
          <p:cNvSpPr/>
          <p:nvPr/>
        </p:nvSpPr>
        <p:spPr>
          <a:xfrm>
            <a:off x="0" y="5702387"/>
            <a:ext cx="3951111" cy="8805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3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9BCB627-B6A3-48AE-89B6-DAC9E9FD67C0}"/>
              </a:ext>
            </a:extLst>
          </p:cNvPr>
          <p:cNvSpPr/>
          <p:nvPr/>
        </p:nvSpPr>
        <p:spPr>
          <a:xfrm>
            <a:off x="506687" y="3048001"/>
            <a:ext cx="2201334" cy="11740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08F7443-F158-4B17-BFBC-E47B42147983}"/>
              </a:ext>
            </a:extLst>
          </p:cNvPr>
          <p:cNvSpPr txBox="1"/>
          <p:nvPr/>
        </p:nvSpPr>
        <p:spPr>
          <a:xfrm>
            <a:off x="3476978" y="5926667"/>
            <a:ext cx="474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Gotham Pro Light" panose="02000503030000020004" pitchFamily="2" charset="0"/>
                <a:cs typeface="Gotham Pro Light" panose="02000503030000020004" pitchFamily="2" charset="0"/>
              </a:rPr>
              <a:t>,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2175CA8-1E21-474A-AB26-8947D80927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"/>
            <a:ext cx="12192000" cy="685732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C304587-7649-46F5-B347-B85ABD68A0C1}"/>
              </a:ext>
            </a:extLst>
          </p:cNvPr>
          <p:cNvSpPr/>
          <p:nvPr/>
        </p:nvSpPr>
        <p:spPr>
          <a:xfrm>
            <a:off x="11390489" y="6088559"/>
            <a:ext cx="8015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12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8D4EFED-9E5D-4968-9D44-1B39F5511ACC}"/>
              </a:ext>
            </a:extLst>
          </p:cNvPr>
          <p:cNvSpPr/>
          <p:nvPr/>
        </p:nvSpPr>
        <p:spPr>
          <a:xfrm>
            <a:off x="756356" y="3048001"/>
            <a:ext cx="1524000" cy="117404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05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DB36B3FA-205C-45C8-965C-1780E7523511}"/>
              </a:ext>
            </a:extLst>
          </p:cNvPr>
          <p:cNvSpPr/>
          <p:nvPr/>
        </p:nvSpPr>
        <p:spPr>
          <a:xfrm>
            <a:off x="5365035" y="4984068"/>
            <a:ext cx="3070577" cy="11175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0C1A938-140E-4F7A-A8A7-11AA9D95F455}"/>
              </a:ext>
            </a:extLst>
          </p:cNvPr>
          <p:cNvSpPr/>
          <p:nvPr/>
        </p:nvSpPr>
        <p:spPr>
          <a:xfrm>
            <a:off x="7540263" y="659511"/>
            <a:ext cx="3047999" cy="11175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Gotham Pro Light" panose="02000503030000020004" pitchFamily="2" charset="0"/>
                <a:cs typeface="Gotham Pro Light" panose="02000503030000020004" pitchFamily="2" charset="0"/>
              </a:rPr>
              <a:t>Реальный сектор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CA7B598-747B-4530-A52E-0129BF7966A3}"/>
              </a:ext>
            </a:extLst>
          </p:cNvPr>
          <p:cNvSpPr txBox="1"/>
          <p:nvPr/>
        </p:nvSpPr>
        <p:spPr>
          <a:xfrm>
            <a:off x="7646796" y="2128346"/>
            <a:ext cx="22464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Затраченное время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DC0EF59B-0DC9-4764-8DC8-D1DF8CCE2490}"/>
              </a:ext>
            </a:extLst>
          </p:cNvPr>
          <p:cNvGrpSpPr/>
          <p:nvPr/>
        </p:nvGrpSpPr>
        <p:grpSpPr>
          <a:xfrm>
            <a:off x="843838" y="5375958"/>
            <a:ext cx="11348162" cy="756354"/>
            <a:chOff x="891822" y="609600"/>
            <a:chExt cx="11348162" cy="756354"/>
          </a:xfrm>
        </p:grpSpPr>
        <p:cxnSp>
          <p:nvCxnSpPr>
            <p:cNvPr id="3" name="Прямая со стрелкой 2">
              <a:extLst>
                <a:ext uri="{FF2B5EF4-FFF2-40B4-BE49-F238E27FC236}">
                  <a16:creationId xmlns:a16="http://schemas.microsoft.com/office/drawing/2014/main" xmlns="" id="{88CB4C8C-4D0C-4CEE-B6D6-75C673BA0D15}"/>
                </a:ext>
              </a:extLst>
            </p:cNvPr>
            <p:cNvCxnSpPr/>
            <p:nvPr/>
          </p:nvCxnSpPr>
          <p:spPr>
            <a:xfrm>
              <a:off x="891822" y="835378"/>
              <a:ext cx="10397067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xmlns="" id="{AD1C30B2-DAC9-4220-AF11-9202D9069FD7}"/>
                </a:ext>
              </a:extLst>
            </p:cNvPr>
            <p:cNvCxnSpPr/>
            <p:nvPr/>
          </p:nvCxnSpPr>
          <p:spPr>
            <a:xfrm>
              <a:off x="2494844" y="649112"/>
              <a:ext cx="0" cy="451555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xmlns="" id="{28B1AFEE-6E43-42F9-A139-E185FFE274E2}"/>
                </a:ext>
              </a:extLst>
            </p:cNvPr>
            <p:cNvCxnSpPr/>
            <p:nvPr/>
          </p:nvCxnSpPr>
          <p:spPr>
            <a:xfrm>
              <a:off x="3945467" y="609600"/>
              <a:ext cx="0" cy="451555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xmlns="" id="{AA27A6BC-7BC6-4979-A085-D46B5ABE4C3F}"/>
                </a:ext>
              </a:extLst>
            </p:cNvPr>
            <p:cNvCxnSpPr/>
            <p:nvPr/>
          </p:nvCxnSpPr>
          <p:spPr>
            <a:xfrm>
              <a:off x="1049867" y="649112"/>
              <a:ext cx="0" cy="451555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xmlns="" id="{30DA3D36-E30B-41D7-A276-AA1F81385263}"/>
                </a:ext>
              </a:extLst>
            </p:cNvPr>
            <p:cNvCxnSpPr/>
            <p:nvPr/>
          </p:nvCxnSpPr>
          <p:spPr>
            <a:xfrm>
              <a:off x="5390444" y="649112"/>
              <a:ext cx="0" cy="45155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15F924AB-36C9-4FD1-9339-E137D13DB7DE}"/>
                </a:ext>
              </a:extLst>
            </p:cNvPr>
            <p:cNvCxnSpPr/>
            <p:nvPr/>
          </p:nvCxnSpPr>
          <p:spPr>
            <a:xfrm>
              <a:off x="6818489" y="649112"/>
              <a:ext cx="0" cy="451555"/>
            </a:xfrm>
            <a:prstGeom prst="line">
              <a:avLst/>
            </a:prstGeom>
            <a:ln w="571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D40623D7-366B-4CEE-A024-D418F50C69DF}"/>
                </a:ext>
              </a:extLst>
            </p:cNvPr>
            <p:cNvSpPr txBox="1"/>
            <p:nvPr/>
          </p:nvSpPr>
          <p:spPr>
            <a:xfrm>
              <a:off x="1044216" y="996622"/>
              <a:ext cx="145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n>
                    <a:solidFill>
                      <a:schemeClr val="tx1"/>
                    </a:solidFill>
                  </a:ln>
                  <a:latin typeface="Gotham Pro Light" panose="02000503030000020004" pitchFamily="2" charset="0"/>
                  <a:cs typeface="Gotham Pro Light" panose="02000503030000020004" pitchFamily="2" charset="0"/>
                </a:rPr>
                <a:t>1 </a:t>
              </a:r>
              <a:r>
                <a:rPr lang="ru-RU" dirty="0">
                  <a:ln>
                    <a:solidFill>
                      <a:schemeClr val="tx1"/>
                    </a:solidFill>
                  </a:ln>
                  <a:latin typeface="Gotham Pro Light" panose="02000503030000020004" pitchFamily="2" charset="0"/>
                  <a:cs typeface="Gotham Pro Light" panose="02000503030000020004" pitchFamily="2" charset="0"/>
                </a:rPr>
                <a:t>курс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8DD4C210-FE4A-4EBD-97A6-F09C927BB7F4}"/>
                </a:ext>
              </a:extLst>
            </p:cNvPr>
            <p:cNvSpPr txBox="1"/>
            <p:nvPr/>
          </p:nvSpPr>
          <p:spPr>
            <a:xfrm>
              <a:off x="5379163" y="951465"/>
              <a:ext cx="14449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>
                    <a:solidFill>
                      <a:schemeClr val="tx1"/>
                    </a:solidFill>
                  </a:ln>
                  <a:latin typeface="Gotham Pro Light" panose="02000503030000020004" pitchFamily="2" charset="0"/>
                  <a:cs typeface="Gotham Pro Light" panose="02000503030000020004" pitchFamily="2" charset="0"/>
                </a:rPr>
                <a:t>4</a:t>
              </a:r>
              <a:r>
                <a:rPr lang="en-US" dirty="0">
                  <a:ln>
                    <a:solidFill>
                      <a:schemeClr val="tx1"/>
                    </a:solidFill>
                  </a:ln>
                  <a:latin typeface="Gotham Pro Light" panose="02000503030000020004" pitchFamily="2" charset="0"/>
                  <a:cs typeface="Gotham Pro Light" panose="02000503030000020004" pitchFamily="2" charset="0"/>
                </a:rPr>
                <a:t> </a:t>
              </a:r>
              <a:r>
                <a:rPr lang="ru-RU" dirty="0">
                  <a:ln>
                    <a:solidFill>
                      <a:schemeClr val="tx1"/>
                    </a:solidFill>
                  </a:ln>
                  <a:latin typeface="Gotham Pro Light" panose="02000503030000020004" pitchFamily="2" charset="0"/>
                  <a:cs typeface="Gotham Pro Light" panose="02000503030000020004" pitchFamily="2" charset="0"/>
                </a:rPr>
                <a:t>курс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23E4C511-470D-475A-95F2-C2E2F123B8A7}"/>
                </a:ext>
              </a:extLst>
            </p:cNvPr>
            <p:cNvSpPr txBox="1"/>
            <p:nvPr/>
          </p:nvSpPr>
          <p:spPr>
            <a:xfrm>
              <a:off x="3962399" y="985332"/>
              <a:ext cx="14054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>
                    <a:solidFill>
                      <a:schemeClr val="tx1"/>
                    </a:solidFill>
                  </a:ln>
                  <a:latin typeface="Gotham Pro Light" panose="02000503030000020004" pitchFamily="2" charset="0"/>
                  <a:cs typeface="Gotham Pro Light" panose="02000503030000020004" pitchFamily="2" charset="0"/>
                </a:rPr>
                <a:t>3</a:t>
              </a:r>
              <a:r>
                <a:rPr lang="en-US" dirty="0">
                  <a:ln>
                    <a:solidFill>
                      <a:schemeClr val="tx1"/>
                    </a:solidFill>
                  </a:ln>
                  <a:latin typeface="Gotham Pro Light" panose="02000503030000020004" pitchFamily="2" charset="0"/>
                  <a:cs typeface="Gotham Pro Light" panose="02000503030000020004" pitchFamily="2" charset="0"/>
                </a:rPr>
                <a:t> </a:t>
              </a:r>
              <a:r>
                <a:rPr lang="ru-RU" dirty="0">
                  <a:ln>
                    <a:solidFill>
                      <a:schemeClr val="tx1"/>
                    </a:solidFill>
                  </a:ln>
                  <a:latin typeface="Gotham Pro Light" panose="02000503030000020004" pitchFamily="2" charset="0"/>
                  <a:cs typeface="Gotham Pro Light" panose="02000503030000020004" pitchFamily="2" charset="0"/>
                </a:rPr>
                <a:t>курс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B4AADAFE-E16F-483A-896D-EDBC7CACEC33}"/>
                </a:ext>
              </a:extLst>
            </p:cNvPr>
            <p:cNvSpPr txBox="1"/>
            <p:nvPr/>
          </p:nvSpPr>
          <p:spPr>
            <a:xfrm>
              <a:off x="2511772" y="985334"/>
              <a:ext cx="145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n>
                    <a:solidFill>
                      <a:schemeClr val="tx1"/>
                    </a:solidFill>
                  </a:ln>
                  <a:latin typeface="Gotham Pro Light" panose="02000503030000020004" pitchFamily="2" charset="0"/>
                  <a:cs typeface="Gotham Pro Light" panose="02000503030000020004" pitchFamily="2" charset="0"/>
                </a:rPr>
                <a:t>2</a:t>
              </a:r>
              <a:r>
                <a:rPr lang="en-US" dirty="0">
                  <a:ln>
                    <a:solidFill>
                      <a:schemeClr val="tx1"/>
                    </a:solidFill>
                  </a:ln>
                  <a:latin typeface="Gotham Pro Light" panose="02000503030000020004" pitchFamily="2" charset="0"/>
                  <a:cs typeface="Gotham Pro Light" panose="02000503030000020004" pitchFamily="2" charset="0"/>
                </a:rPr>
                <a:t> </a:t>
              </a:r>
              <a:r>
                <a:rPr lang="ru-RU" dirty="0">
                  <a:ln>
                    <a:solidFill>
                      <a:schemeClr val="tx1"/>
                    </a:solidFill>
                  </a:ln>
                  <a:latin typeface="Gotham Pro Light" panose="02000503030000020004" pitchFamily="2" charset="0"/>
                  <a:cs typeface="Gotham Pro Light" panose="02000503030000020004" pitchFamily="2" charset="0"/>
                </a:rPr>
                <a:t>курс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A35DE309-6E61-4A48-A942-9A4CBC716E19}"/>
                </a:ext>
              </a:extLst>
            </p:cNvPr>
            <p:cNvSpPr txBox="1"/>
            <p:nvPr/>
          </p:nvSpPr>
          <p:spPr>
            <a:xfrm>
              <a:off x="11020784" y="959667"/>
              <a:ext cx="1219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n>
                    <a:solidFill>
                      <a:schemeClr val="tx1"/>
                    </a:solidFill>
                  </a:ln>
                  <a:latin typeface="Gotham Pro Light" panose="02000503030000020004" pitchFamily="2" charset="0"/>
                  <a:cs typeface="Gotham Pro Light" panose="02000503030000020004" pitchFamily="2" charset="0"/>
                </a:rPr>
                <a:t>Time</a:t>
              </a:r>
              <a:endParaRPr lang="ru-RU" sz="1600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</p:grp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xmlns="" id="{DD68DFA0-2711-431B-A56D-65C96329B277}"/>
              </a:ext>
            </a:extLst>
          </p:cNvPr>
          <p:cNvCxnSpPr/>
          <p:nvPr/>
        </p:nvCxnSpPr>
        <p:spPr>
          <a:xfrm>
            <a:off x="843838" y="1247400"/>
            <a:ext cx="10397067" cy="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DBBFBB4D-CEAA-4D70-B880-FC5D1ED6295B}"/>
              </a:ext>
            </a:extLst>
          </p:cNvPr>
          <p:cNvCxnSpPr/>
          <p:nvPr/>
        </p:nvCxnSpPr>
        <p:spPr>
          <a:xfrm>
            <a:off x="2446860" y="1061134"/>
            <a:ext cx="0" cy="451555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xmlns="" id="{F9F27642-31DB-4BA7-A962-3C29799D92EE}"/>
              </a:ext>
            </a:extLst>
          </p:cNvPr>
          <p:cNvCxnSpPr/>
          <p:nvPr/>
        </p:nvCxnSpPr>
        <p:spPr>
          <a:xfrm>
            <a:off x="3897483" y="1021622"/>
            <a:ext cx="0" cy="451555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BC5D7A1E-F1C8-41F6-9A5C-FE5AE0EB60B5}"/>
              </a:ext>
            </a:extLst>
          </p:cNvPr>
          <p:cNvCxnSpPr/>
          <p:nvPr/>
        </p:nvCxnSpPr>
        <p:spPr>
          <a:xfrm>
            <a:off x="1001883" y="1061134"/>
            <a:ext cx="0" cy="451555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E018A073-9D0C-45F7-AABE-BC86043BCCF7}"/>
              </a:ext>
            </a:extLst>
          </p:cNvPr>
          <p:cNvCxnSpPr/>
          <p:nvPr/>
        </p:nvCxnSpPr>
        <p:spPr>
          <a:xfrm>
            <a:off x="5342460" y="1061134"/>
            <a:ext cx="0" cy="451555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5EA0841B-8F14-4212-BE16-61FF6EFA9DDC}"/>
              </a:ext>
            </a:extLst>
          </p:cNvPr>
          <p:cNvCxnSpPr/>
          <p:nvPr/>
        </p:nvCxnSpPr>
        <p:spPr>
          <a:xfrm>
            <a:off x="6770505" y="1061134"/>
            <a:ext cx="0" cy="451555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E7D58BA-3DB0-438D-A176-3C862838D119}"/>
              </a:ext>
            </a:extLst>
          </p:cNvPr>
          <p:cNvSpPr txBox="1"/>
          <p:nvPr/>
        </p:nvSpPr>
        <p:spPr>
          <a:xfrm>
            <a:off x="996232" y="1376745"/>
            <a:ext cx="145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1 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курс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72CC1EE-8ECF-4981-AC70-06B0460C1ACD}"/>
              </a:ext>
            </a:extLst>
          </p:cNvPr>
          <p:cNvSpPr txBox="1"/>
          <p:nvPr/>
        </p:nvSpPr>
        <p:spPr>
          <a:xfrm>
            <a:off x="5331179" y="1363487"/>
            <a:ext cx="1444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4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 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курс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1CB9C24-6CA9-4440-871E-199D57F34A85}"/>
              </a:ext>
            </a:extLst>
          </p:cNvPr>
          <p:cNvSpPr txBox="1"/>
          <p:nvPr/>
        </p:nvSpPr>
        <p:spPr>
          <a:xfrm>
            <a:off x="3914415" y="1363487"/>
            <a:ext cx="1405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3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 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курс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86669E3C-A094-4610-8F8B-EFC5742219CD}"/>
              </a:ext>
            </a:extLst>
          </p:cNvPr>
          <p:cNvSpPr txBox="1"/>
          <p:nvPr/>
        </p:nvSpPr>
        <p:spPr>
          <a:xfrm>
            <a:off x="2463788" y="1365457"/>
            <a:ext cx="1450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2</a:t>
            </a:r>
            <a:r>
              <a:rPr lang="en-US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 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курс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D12C6483-14A2-4E3F-A0FC-A34B196D4742}"/>
              </a:ext>
            </a:extLst>
          </p:cNvPr>
          <p:cNvSpPr txBox="1"/>
          <p:nvPr/>
        </p:nvSpPr>
        <p:spPr>
          <a:xfrm>
            <a:off x="10972800" y="1371689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Time</a:t>
            </a:r>
            <a:endParaRPr lang="ru-RU" sz="1600" dirty="0">
              <a:ln>
                <a:solidFill>
                  <a:schemeClr val="tx1"/>
                </a:solidFill>
              </a:ln>
              <a:latin typeface="Gotham Pro Light" panose="02000503030000020004" pitchFamily="2" charset="0"/>
              <a:cs typeface="Gotham Pro Light" panose="02000503030000020004" pitchFamily="2" charset="0"/>
            </a:endParaRPr>
          </a:p>
        </p:txBody>
      </p:sp>
      <p:sp>
        <p:nvSpPr>
          <p:cNvPr id="34" name="Левая фигурная скобка 33">
            <a:extLst>
              <a:ext uri="{FF2B5EF4-FFF2-40B4-BE49-F238E27FC236}">
                <a16:creationId xmlns:a16="http://schemas.microsoft.com/office/drawing/2014/main" xmlns="" id="{E829ECBA-8D24-4664-BC58-9E16D67DBF10}"/>
              </a:ext>
            </a:extLst>
          </p:cNvPr>
          <p:cNvSpPr/>
          <p:nvPr/>
        </p:nvSpPr>
        <p:spPr>
          <a:xfrm rot="5400000">
            <a:off x="9380552" y="4261709"/>
            <a:ext cx="383776" cy="2228499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24F871B6-C4FD-4295-896D-A6B42B88F758}"/>
              </a:ext>
            </a:extLst>
          </p:cNvPr>
          <p:cNvSpPr/>
          <p:nvPr/>
        </p:nvSpPr>
        <p:spPr>
          <a:xfrm>
            <a:off x="1421427" y="4721205"/>
            <a:ext cx="699911" cy="699911"/>
          </a:xfrm>
          <a:prstGeom prst="ellipse">
            <a:avLst/>
          </a:prstGeom>
          <a:solidFill>
            <a:srgbClr val="E4B9A3">
              <a:alpha val="50000"/>
            </a:srgbClr>
          </a:soli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xmlns="" id="{A3510E60-7A24-4E7B-81F7-52147CCB75DB}"/>
              </a:ext>
            </a:extLst>
          </p:cNvPr>
          <p:cNvGrpSpPr/>
          <p:nvPr/>
        </p:nvGrpSpPr>
        <p:grpSpPr>
          <a:xfrm>
            <a:off x="1523927" y="4809759"/>
            <a:ext cx="499668" cy="508857"/>
            <a:chOff x="1523927" y="4809759"/>
            <a:chExt cx="499668" cy="508857"/>
          </a:xfrm>
        </p:grpSpPr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xmlns="" id="{3E66AC27-2684-4FF3-9B50-523429149C77}"/>
                </a:ext>
              </a:extLst>
            </p:cNvPr>
            <p:cNvCxnSpPr>
              <a:stCxn id="37" idx="1"/>
              <a:endCxn id="37" idx="5"/>
            </p:cNvCxnSpPr>
            <p:nvPr/>
          </p:nvCxnSpPr>
          <p:spPr>
            <a:xfrm>
              <a:off x="1523927" y="4823705"/>
              <a:ext cx="494911" cy="49491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xmlns="" id="{BC5DD3B7-C1D3-4534-8648-082B58BDBA00}"/>
                </a:ext>
              </a:extLst>
            </p:cNvPr>
            <p:cNvCxnSpPr>
              <a:cxnSpLocks/>
              <a:endCxn id="37" idx="3"/>
            </p:cNvCxnSpPr>
            <p:nvPr/>
          </p:nvCxnSpPr>
          <p:spPr>
            <a:xfrm flipH="1">
              <a:off x="1523927" y="4809759"/>
              <a:ext cx="499668" cy="508857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88C86158-D0A7-4375-AEB1-DBAA01D8B984}"/>
              </a:ext>
            </a:extLst>
          </p:cNvPr>
          <p:cNvSpPr txBox="1"/>
          <p:nvPr/>
        </p:nvSpPr>
        <p:spPr>
          <a:xfrm>
            <a:off x="5738734" y="4980145"/>
            <a:ext cx="2246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Реальный сектор</a:t>
            </a:r>
          </a:p>
          <a:p>
            <a:endParaRPr lang="ru-RU" dirty="0"/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xmlns="" id="{5D8EAD00-AA91-4C0A-9BB0-CDD8345E53F6}"/>
              </a:ext>
            </a:extLst>
          </p:cNvPr>
          <p:cNvSpPr/>
          <p:nvPr/>
        </p:nvSpPr>
        <p:spPr>
          <a:xfrm>
            <a:off x="2562632" y="4885941"/>
            <a:ext cx="351402" cy="351402"/>
          </a:xfrm>
          <a:prstGeom prst="ellipse">
            <a:avLst/>
          </a:prstGeom>
          <a:solidFill>
            <a:srgbClr val="E4B9A3">
              <a:alpha val="50000"/>
            </a:srgbClr>
          </a:solidFill>
          <a:ln w="190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xmlns="" id="{67270D72-F2CD-4A2E-AC60-F32660B3327F}"/>
              </a:ext>
            </a:extLst>
          </p:cNvPr>
          <p:cNvSpPr/>
          <p:nvPr/>
        </p:nvSpPr>
        <p:spPr>
          <a:xfrm>
            <a:off x="3038706" y="4885175"/>
            <a:ext cx="351402" cy="351402"/>
          </a:xfrm>
          <a:prstGeom prst="ellipse">
            <a:avLst/>
          </a:prstGeom>
          <a:solidFill>
            <a:srgbClr val="E4B9A3">
              <a:alpha val="50000"/>
            </a:srgbClr>
          </a:solidFill>
          <a:ln w="190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xmlns="" id="{9F7305FE-35E7-4815-8768-7E0F7686FC0C}"/>
              </a:ext>
            </a:extLst>
          </p:cNvPr>
          <p:cNvSpPr/>
          <p:nvPr/>
        </p:nvSpPr>
        <p:spPr>
          <a:xfrm>
            <a:off x="3492939" y="4891797"/>
            <a:ext cx="351402" cy="351402"/>
          </a:xfrm>
          <a:prstGeom prst="ellipse">
            <a:avLst/>
          </a:prstGeom>
          <a:solidFill>
            <a:srgbClr val="E4B9A3">
              <a:alpha val="50000"/>
            </a:srgbClr>
          </a:solidFill>
          <a:ln w="190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З</a:t>
            </a:r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xmlns="" id="{A6B80871-5D77-4021-949E-A9F7215092DF}"/>
              </a:ext>
            </a:extLst>
          </p:cNvPr>
          <p:cNvGrpSpPr/>
          <p:nvPr/>
        </p:nvGrpSpPr>
        <p:grpSpPr>
          <a:xfrm>
            <a:off x="3996254" y="4649132"/>
            <a:ext cx="1323624" cy="685055"/>
            <a:chOff x="3996254" y="4512728"/>
            <a:chExt cx="1323624" cy="685055"/>
          </a:xfrm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xmlns="" id="{A5EF5499-9E6E-4EA8-B142-36E9E9B07FB6}"/>
                </a:ext>
              </a:extLst>
            </p:cNvPr>
            <p:cNvSpPr/>
            <p:nvPr/>
          </p:nvSpPr>
          <p:spPr>
            <a:xfrm>
              <a:off x="3996255" y="4901822"/>
              <a:ext cx="1323623" cy="295961"/>
            </a:xfrm>
            <a:prstGeom prst="ellipse">
              <a:avLst/>
            </a:prstGeom>
            <a:solidFill>
              <a:srgbClr val="E4B9A3">
                <a:alpha val="50000"/>
              </a:srgbClr>
            </a:solidFill>
            <a:ln w="3810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З</a:t>
              </a:r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xmlns="" id="{078EF9B2-7C0A-418C-8E6E-00E43BCF9707}"/>
                </a:ext>
              </a:extLst>
            </p:cNvPr>
            <p:cNvSpPr/>
            <p:nvPr/>
          </p:nvSpPr>
          <p:spPr>
            <a:xfrm>
              <a:off x="3996254" y="4512728"/>
              <a:ext cx="1323623" cy="295961"/>
            </a:xfrm>
            <a:prstGeom prst="ellipse">
              <a:avLst/>
            </a:prstGeom>
            <a:solidFill>
              <a:srgbClr val="E4B9A3">
                <a:alpha val="50000"/>
              </a:srgbClr>
            </a:solidFill>
            <a:ln w="38100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</a:rPr>
                <a:t>З</a:t>
              </a:r>
            </a:p>
          </p:txBody>
        </p:sp>
      </p:grp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xmlns="" id="{39F3588A-699C-4789-8566-B979D85EABC6}"/>
              </a:ext>
            </a:extLst>
          </p:cNvPr>
          <p:cNvCxnSpPr>
            <a:cxnSpLocks/>
          </p:cNvCxnSpPr>
          <p:nvPr/>
        </p:nvCxnSpPr>
        <p:spPr>
          <a:xfrm>
            <a:off x="6770505" y="2058595"/>
            <a:ext cx="3916185" cy="262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xmlns="" id="{663EF9BD-2837-4B79-93C8-A8B179BFCA02}"/>
              </a:ext>
            </a:extLst>
          </p:cNvPr>
          <p:cNvGrpSpPr/>
          <p:nvPr/>
        </p:nvGrpSpPr>
        <p:grpSpPr>
          <a:xfrm>
            <a:off x="6791771" y="1849912"/>
            <a:ext cx="3885394" cy="244416"/>
            <a:chOff x="6791771" y="1849912"/>
            <a:chExt cx="3885394" cy="244416"/>
          </a:xfrm>
        </p:grpSpPr>
        <p:cxnSp>
          <p:nvCxnSpPr>
            <p:cNvPr id="60" name="Прямая соединительная линия 59">
              <a:extLst>
                <a:ext uri="{FF2B5EF4-FFF2-40B4-BE49-F238E27FC236}">
                  <a16:creationId xmlns:a16="http://schemas.microsoft.com/office/drawing/2014/main" xmlns="" id="{AEB9A837-B8A6-4AC5-8A33-F8104F4A5EF5}"/>
                </a:ext>
              </a:extLst>
            </p:cNvPr>
            <p:cNvCxnSpPr>
              <a:cxnSpLocks/>
            </p:cNvCxnSpPr>
            <p:nvPr/>
          </p:nvCxnSpPr>
          <p:spPr>
            <a:xfrm>
              <a:off x="6791771" y="1849912"/>
              <a:ext cx="0" cy="22543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>
              <a:extLst>
                <a:ext uri="{FF2B5EF4-FFF2-40B4-BE49-F238E27FC236}">
                  <a16:creationId xmlns:a16="http://schemas.microsoft.com/office/drawing/2014/main" xmlns="" id="{4509B6A2-5EE6-4244-8D82-C588F15FE6AC}"/>
                </a:ext>
              </a:extLst>
            </p:cNvPr>
            <p:cNvCxnSpPr>
              <a:cxnSpLocks/>
            </p:cNvCxnSpPr>
            <p:nvPr/>
          </p:nvCxnSpPr>
          <p:spPr>
            <a:xfrm>
              <a:off x="10677165" y="1868889"/>
              <a:ext cx="0" cy="22543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xmlns="" id="{4D4A407D-C4B4-48F4-8A38-2AE1693465AE}"/>
              </a:ext>
            </a:extLst>
          </p:cNvPr>
          <p:cNvCxnSpPr>
            <a:cxnSpLocks/>
          </p:cNvCxnSpPr>
          <p:nvPr/>
        </p:nvCxnSpPr>
        <p:spPr>
          <a:xfrm>
            <a:off x="5345983" y="4417409"/>
            <a:ext cx="0" cy="2254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xmlns="" id="{BA97B277-B853-41A5-B85A-9729D2719F4C}"/>
              </a:ext>
            </a:extLst>
          </p:cNvPr>
          <p:cNvCxnSpPr>
            <a:cxnSpLocks/>
          </p:cNvCxnSpPr>
          <p:nvPr/>
        </p:nvCxnSpPr>
        <p:spPr>
          <a:xfrm>
            <a:off x="5331179" y="4426935"/>
            <a:ext cx="31044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xmlns="" id="{6AE837F6-F66E-4CC0-BDED-3E0F63034DA9}"/>
              </a:ext>
            </a:extLst>
          </p:cNvPr>
          <p:cNvCxnSpPr>
            <a:cxnSpLocks/>
          </p:cNvCxnSpPr>
          <p:nvPr/>
        </p:nvCxnSpPr>
        <p:spPr>
          <a:xfrm>
            <a:off x="8414438" y="4414167"/>
            <a:ext cx="0" cy="2254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A3C433DB-E633-4A6D-A088-12724B81E71A}"/>
              </a:ext>
            </a:extLst>
          </p:cNvPr>
          <p:cNvSpPr txBox="1"/>
          <p:nvPr/>
        </p:nvSpPr>
        <p:spPr>
          <a:xfrm>
            <a:off x="5777081" y="3964177"/>
            <a:ext cx="22464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Затраченное время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A1B3D2A1-B6A0-40B7-98A7-9B102DF778A2}"/>
              </a:ext>
            </a:extLst>
          </p:cNvPr>
          <p:cNvSpPr txBox="1"/>
          <p:nvPr/>
        </p:nvSpPr>
        <p:spPr>
          <a:xfrm>
            <a:off x="8528155" y="4752005"/>
            <a:ext cx="2535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n>
                  <a:solidFill>
                    <a:schemeClr val="tx1"/>
                  </a:solidFill>
                </a:ln>
                <a:latin typeface="Gotham Pro Light" panose="02000503030000020004" pitchFamily="2" charset="0"/>
                <a:cs typeface="Gotham Pro Light" panose="02000503030000020004" pitchFamily="2" charset="0"/>
              </a:rPr>
              <a:t>Сэкономленное время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xmlns="" id="{0A5C9B0D-0351-4568-9409-FFC28845B5A1}"/>
              </a:ext>
            </a:extLst>
          </p:cNvPr>
          <p:cNvSpPr/>
          <p:nvPr/>
        </p:nvSpPr>
        <p:spPr>
          <a:xfrm>
            <a:off x="2478706" y="3850287"/>
            <a:ext cx="1630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Gotham Pro Black" panose="02000903040000020004" pitchFamily="2" charset="0"/>
                <a:cs typeface="Gotham Pro Black" panose="02000903040000020004" pitchFamily="2" charset="0"/>
              </a:rPr>
              <a:t>Локальные и </a:t>
            </a:r>
          </a:p>
          <a:p>
            <a:pPr algn="ctr"/>
            <a:r>
              <a:rPr lang="ru-RU" sz="1200" dirty="0">
                <a:latin typeface="Gotham Pro Black" panose="02000903040000020004" pitchFamily="2" charset="0"/>
                <a:cs typeface="Gotham Pro Black" panose="02000903040000020004" pitchFamily="2" charset="0"/>
              </a:rPr>
              <a:t>короткие задания</a:t>
            </a:r>
          </a:p>
          <a:p>
            <a:endParaRPr lang="ru-RU" sz="1200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xmlns="" id="{289ECA06-8D1D-4A7B-97D9-AD585E9C1412}"/>
              </a:ext>
            </a:extLst>
          </p:cNvPr>
          <p:cNvSpPr/>
          <p:nvPr/>
        </p:nvSpPr>
        <p:spPr>
          <a:xfrm>
            <a:off x="1102754" y="3865173"/>
            <a:ext cx="12282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dirty="0">
                <a:latin typeface="Gotham Pro Black" panose="02000903040000020004" pitchFamily="2" charset="0"/>
                <a:cs typeface="Gotham Pro Black" panose="02000903040000020004" pitchFamily="2" charset="0"/>
              </a:rPr>
              <a:t>Нет заданий 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283F19A0-45EE-4349-B34F-FADE270717E1}"/>
              </a:ext>
            </a:extLst>
          </p:cNvPr>
          <p:cNvSpPr txBox="1"/>
          <p:nvPr/>
        </p:nvSpPr>
        <p:spPr>
          <a:xfrm>
            <a:off x="3970148" y="3850285"/>
            <a:ext cx="1323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Gotham Pro Black" panose="02000903040000020004" pitchFamily="2" charset="0"/>
                <a:cs typeface="Gotham Pro Black" panose="02000903040000020004" pitchFamily="2" charset="0"/>
              </a:rPr>
              <a:t>Сквозные и длинные задания</a:t>
            </a:r>
          </a:p>
          <a:p>
            <a:endParaRPr lang="ru-RU" sz="1200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xmlns="" id="{925451CE-8EC8-488D-953B-412501B93835}"/>
              </a:ext>
            </a:extLst>
          </p:cNvPr>
          <p:cNvSpPr txBox="1"/>
          <p:nvPr/>
        </p:nvSpPr>
        <p:spPr>
          <a:xfrm>
            <a:off x="1048266" y="2422201"/>
            <a:ext cx="57322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Gotham Pro Black" panose="02000903040000020004" pitchFamily="2" charset="0"/>
                <a:cs typeface="Gotham Pro Black" panose="02000903040000020004" pitchFamily="2" charset="0"/>
              </a:rPr>
              <a:t>Визуализация цикла подготовки специалиста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F0404B82-8586-42DE-A86D-2F45EB6032BE}"/>
              </a:ext>
            </a:extLst>
          </p:cNvPr>
          <p:cNvSpPr/>
          <p:nvPr/>
        </p:nvSpPr>
        <p:spPr>
          <a:xfrm>
            <a:off x="11162551" y="5851927"/>
            <a:ext cx="1029449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5528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EAF36F8-F136-41B2-8FE9-51D28EC88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F0FE376-35BF-4DF1-BC2A-4887BD47D60B}"/>
              </a:ext>
            </a:extLst>
          </p:cNvPr>
          <p:cNvSpPr/>
          <p:nvPr/>
        </p:nvSpPr>
        <p:spPr>
          <a:xfrm>
            <a:off x="10984089" y="5702387"/>
            <a:ext cx="1082348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35300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1058421-6428-45BE-AD46-261E71B661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"/>
            <a:ext cx="12192000" cy="685732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BED31B6-492D-4F84-8A06-6823B13DD363}"/>
              </a:ext>
            </a:extLst>
          </p:cNvPr>
          <p:cNvSpPr/>
          <p:nvPr/>
        </p:nvSpPr>
        <p:spPr>
          <a:xfrm>
            <a:off x="10984089" y="5702387"/>
            <a:ext cx="1032655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33581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D5FAE6C-2B98-437F-A80E-1A6729E38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517E418-515C-45AE-BC53-5B163E85E2F5}"/>
              </a:ext>
            </a:extLst>
          </p:cNvPr>
          <p:cNvSpPr/>
          <p:nvPr/>
        </p:nvSpPr>
        <p:spPr>
          <a:xfrm>
            <a:off x="10984089" y="5702387"/>
            <a:ext cx="1061509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87349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6D401F-9290-4314-B41E-29C785340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Gotham Pro Black" panose="02000903040000020004" pitchFamily="2" charset="0"/>
                <a:cs typeface="Gotham Pro Black" panose="02000903040000020004" pitchFamily="2" charset="0"/>
              </a:rPr>
              <a:t>Эффект от реализации проекта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8C95660-38AA-4EC9-B4D0-775E084E0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0" y="1882598"/>
            <a:ext cx="9753600" cy="421340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1800" dirty="0">
                <a:latin typeface="Gotham Pro Light" panose="02000503030000020004" pitchFamily="2" charset="0"/>
                <a:cs typeface="Gotham Pro Light" panose="02000503030000020004" pitchFamily="2" charset="0"/>
              </a:rPr>
              <a:t>Создание концептуального проекта упреждающего управления, который построен на взаимовыгодном партнёрстве бизнеса, образования и науки</a:t>
            </a:r>
          </a:p>
          <a:p>
            <a:pPr marL="0" lvl="0" indent="0">
              <a:buNone/>
            </a:pPr>
            <a:endParaRPr lang="ru-RU" sz="1800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pPr marL="0" lvl="0" indent="0">
              <a:buNone/>
            </a:pPr>
            <a:r>
              <a:rPr lang="ru-RU" sz="1800" dirty="0">
                <a:latin typeface="Gotham Pro Light" panose="02000503030000020004" pitchFamily="2" charset="0"/>
                <a:cs typeface="Gotham Pro Light" panose="02000503030000020004" pitchFamily="2" charset="0"/>
              </a:rPr>
              <a:t>Моделирование партнерского взаимодействия компании с университетом в рамках подготовки высококвалифицированных специалистов</a:t>
            </a:r>
          </a:p>
          <a:p>
            <a:pPr marL="0" lvl="0" indent="0">
              <a:buNone/>
            </a:pPr>
            <a:endParaRPr lang="ru-RU" sz="1800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pPr marL="0" lvl="0" indent="0">
              <a:buNone/>
            </a:pPr>
            <a:r>
              <a:rPr lang="ru-RU" sz="1800" dirty="0">
                <a:latin typeface="Gotham Pro Light" panose="02000503030000020004" pitchFamily="2" charset="0"/>
                <a:cs typeface="Gotham Pro Light" panose="02000503030000020004" pitchFamily="2" charset="0"/>
              </a:rPr>
              <a:t>Демонстрация руководителям университета и менеджерам бизнеса потенциала специалистов и перспективных студентов</a:t>
            </a:r>
          </a:p>
          <a:p>
            <a:pPr marL="0" lvl="0" indent="0">
              <a:buNone/>
            </a:pPr>
            <a:endParaRPr lang="ru-RU" sz="1800" dirty="0">
              <a:latin typeface="Gotham Pro Light" panose="02000503030000020004" pitchFamily="2" charset="0"/>
              <a:cs typeface="Gotham Pro Light" panose="02000503030000020004" pitchFamily="2" charset="0"/>
            </a:endParaRPr>
          </a:p>
          <a:p>
            <a:pPr marL="0" lvl="0" indent="0">
              <a:buNone/>
            </a:pPr>
            <a:r>
              <a:rPr lang="ru-RU" sz="1800" dirty="0">
                <a:latin typeface="Gotham Pro Light" panose="02000503030000020004" pitchFamily="2" charset="0"/>
                <a:cs typeface="Gotham Pro Light" panose="02000503030000020004" pitchFamily="2" charset="0"/>
              </a:rPr>
              <a:t>Формирование стратегического интеллекта у студентов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15DECC7-CAEF-4048-A4CA-E5B1609F350D}"/>
              </a:ext>
            </a:extLst>
          </p:cNvPr>
          <p:cNvSpPr/>
          <p:nvPr/>
        </p:nvSpPr>
        <p:spPr>
          <a:xfrm>
            <a:off x="990600" y="1932707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3DBEE547-5FF8-4821-9F32-A97A9C069472}"/>
              </a:ext>
            </a:extLst>
          </p:cNvPr>
          <p:cNvSpPr/>
          <p:nvPr/>
        </p:nvSpPr>
        <p:spPr>
          <a:xfrm>
            <a:off x="990600" y="3935540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5F412EDF-B54B-4D78-B069-9801C19DA2C6}"/>
              </a:ext>
            </a:extLst>
          </p:cNvPr>
          <p:cNvSpPr/>
          <p:nvPr/>
        </p:nvSpPr>
        <p:spPr>
          <a:xfrm>
            <a:off x="990600" y="4920023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75080547-51E9-4FDD-81AA-EDC8DCA91309}"/>
              </a:ext>
            </a:extLst>
          </p:cNvPr>
          <p:cNvSpPr/>
          <p:nvPr/>
        </p:nvSpPr>
        <p:spPr>
          <a:xfrm>
            <a:off x="990600" y="2939768"/>
            <a:ext cx="299156" cy="237067"/>
          </a:xfrm>
          <a:prstGeom prst="ellipse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A59C644B-C77E-4CFC-8D41-29219A98A20A}"/>
              </a:ext>
            </a:extLst>
          </p:cNvPr>
          <p:cNvSpPr/>
          <p:nvPr/>
        </p:nvSpPr>
        <p:spPr>
          <a:xfrm>
            <a:off x="1447800" y="1332089"/>
            <a:ext cx="9378243" cy="90311"/>
          </a:xfrm>
          <a:prstGeom prst="rect">
            <a:avLst/>
          </a:prstGeom>
          <a:solidFill>
            <a:srgbClr val="E4B9A3"/>
          </a:solidFill>
          <a:ln>
            <a:solidFill>
              <a:srgbClr val="E4B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F568F58-9C28-4545-A43B-9334E5552300}"/>
              </a:ext>
            </a:extLst>
          </p:cNvPr>
          <p:cNvSpPr/>
          <p:nvPr/>
        </p:nvSpPr>
        <p:spPr>
          <a:xfrm>
            <a:off x="10984089" y="5702387"/>
            <a:ext cx="1023037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500" dirty="0">
                <a:solidFill>
                  <a:srgbClr val="E4B9A3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85960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C542A1E-57A2-4B1E-9602-2DBA62B7A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1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213</Words>
  <Application>Microsoft Office PowerPoint</Application>
  <PresentationFormat>Произвольный</PresentationFormat>
  <Paragraphs>93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Выгоды для контура науки</vt:lpstr>
      <vt:lpstr>Выгоды бизнеса</vt:lpstr>
      <vt:lpstr>Выгоды для контура образования</vt:lpstr>
      <vt:lpstr>Презентация PowerPoint</vt:lpstr>
      <vt:lpstr>Эмпирические данные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Эффект от реализации проекта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 Windows</cp:lastModifiedBy>
  <cp:revision>48</cp:revision>
  <dcterms:created xsi:type="dcterms:W3CDTF">2019-11-06T15:08:11Z</dcterms:created>
  <dcterms:modified xsi:type="dcterms:W3CDTF">2019-11-08T04:25:11Z</dcterms:modified>
</cp:coreProperties>
</file>