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87" r:id="rId5"/>
  </p:sldMasterIdLst>
  <p:notesMasterIdLst>
    <p:notesMasterId r:id="rId24"/>
  </p:notesMasterIdLst>
  <p:sldIdLst>
    <p:sldId id="256" r:id="rId6"/>
    <p:sldId id="283" r:id="rId7"/>
    <p:sldId id="288" r:id="rId8"/>
    <p:sldId id="287" r:id="rId9"/>
    <p:sldId id="259" r:id="rId10"/>
    <p:sldId id="289" r:id="rId11"/>
    <p:sldId id="275" r:id="rId12"/>
    <p:sldId id="282" r:id="rId13"/>
    <p:sldId id="292" r:id="rId14"/>
    <p:sldId id="291" r:id="rId15"/>
    <p:sldId id="278" r:id="rId16"/>
    <p:sldId id="276" r:id="rId17"/>
    <p:sldId id="266" r:id="rId18"/>
    <p:sldId id="274" r:id="rId19"/>
    <p:sldId id="290" r:id="rId20"/>
    <p:sldId id="271" r:id="rId21"/>
    <p:sldId id="281" r:id="rId22"/>
    <p:sldId id="27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E0B4"/>
    <a:srgbClr val="1F4E79"/>
    <a:srgbClr val="BFD8EF"/>
    <a:srgbClr val="006B54"/>
    <a:srgbClr val="E74923"/>
    <a:srgbClr val="EF8167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1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27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&lt;заголовок&gt;</a:t>
            </a:r>
          </a:p>
        </p:txBody>
      </p:sp>
      <p:sp>
        <p:nvSpPr>
          <p:cNvPr id="128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&lt;дата/время&gt;</a:t>
            </a:r>
          </a:p>
        </p:txBody>
      </p:sp>
      <p:sp>
        <p:nvSpPr>
          <p:cNvPr id="129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&lt;нижний колонтитул&gt;</a:t>
            </a:r>
          </a:p>
        </p:txBody>
      </p:sp>
      <p:sp>
        <p:nvSpPr>
          <p:cNvPr id="130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05025728-DB10-4517-9906-A5977C51C652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13417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3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7" name="CustomShape 2"/>
          <p:cNvSpPr/>
          <p:nvPr/>
        </p:nvSpPr>
        <p:spPr>
          <a:xfrm>
            <a:off x="4278960" y="10157400"/>
            <a:ext cx="3279960" cy="53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A4916514-5406-49DB-9D99-E25B99AA9F83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1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1603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1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7CB7B076-675B-407E-87F0-0EBF3BF43685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2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8296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9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4138C821-26A4-4280-9490-2E6502E33D21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3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5246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9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4138C821-26A4-4280-9490-2E6502E33D21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4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8129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3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3" name="CustomShape 2"/>
          <p:cNvSpPr/>
          <p:nvPr/>
        </p:nvSpPr>
        <p:spPr>
          <a:xfrm>
            <a:off x="4278960" y="10157400"/>
            <a:ext cx="3279960" cy="53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80351863-DCBA-4630-9CD2-D3BB5A74DA9D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5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9937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3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3" name="CustomShape 2"/>
          <p:cNvSpPr/>
          <p:nvPr/>
        </p:nvSpPr>
        <p:spPr>
          <a:xfrm>
            <a:off x="4278960" y="10157400"/>
            <a:ext cx="3279960" cy="53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80351863-DCBA-4630-9CD2-D3BB5A74DA9D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6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1517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3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3" name="CustomShape 2"/>
          <p:cNvSpPr/>
          <p:nvPr/>
        </p:nvSpPr>
        <p:spPr>
          <a:xfrm>
            <a:off x="4278960" y="10157400"/>
            <a:ext cx="3279960" cy="53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80351863-DCBA-4630-9CD2-D3BB5A74DA9D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7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0306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5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32760F65-7FC2-4656-ABDF-DBF075F76F3A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8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5500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5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32760F65-7FC2-4656-ABDF-DBF075F76F3A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9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1210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05025728-DB10-4517-9906-A5977C51C652}" type="slidenum">
              <a:rPr lang="ru-RU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10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0804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7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50E7435-50F7-4D1E-B0A3-C05C304B9B2B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11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1852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7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50E7435-50F7-4D1E-B0A3-C05C304B9B2B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12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886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7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50E7435-50F7-4D1E-B0A3-C05C304B9B2B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13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26364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7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50E7435-50F7-4D1E-B0A3-C05C304B9B2B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14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86738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3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3" name="CustomShape 2"/>
          <p:cNvSpPr/>
          <p:nvPr/>
        </p:nvSpPr>
        <p:spPr>
          <a:xfrm>
            <a:off x="4278960" y="10157400"/>
            <a:ext cx="3279960" cy="53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80351863-DCBA-4630-9CD2-D3BB5A74DA9D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15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20336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5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E366CDA9-7EC4-4BD1-8BD3-89AC1F7E879C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16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98491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3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3" name="CustomShape 2"/>
          <p:cNvSpPr/>
          <p:nvPr/>
        </p:nvSpPr>
        <p:spPr>
          <a:xfrm>
            <a:off x="4278960" y="10157400"/>
            <a:ext cx="3279960" cy="53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80351863-DCBA-4630-9CD2-D3BB5A74DA9D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17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40460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n-lt"/>
            </a:endParaRPr>
          </a:p>
        </p:txBody>
      </p:sp>
      <p:sp>
        <p:nvSpPr>
          <p:cNvPr id="217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50E7435-50F7-4D1E-B0A3-C05C304B9B2B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18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9338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618BA9-15AC-4109-9A81-A45B4DA65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D9A7CF2-52A5-48B9-97C9-A163862FE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8E278EB-9BA1-4439-BDF0-41227102B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8D1B1-9226-4ED1-90C0-B6295696FEEC}" type="datetime1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9510500-5FD7-4CA8-AA9C-91107D7FD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1479172-311B-43E7-9025-0948C69FE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2F3F-B8C9-41C1-8EC3-EFF5AA30B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101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85C887A-0FBA-48C5-8257-0D0D6E271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6649E8D-4827-4E12-A7F0-A7294BD44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CDFBC79-EF15-4553-AFDD-623BF4CD3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151EA-5B22-4E6F-90B8-B36B9F6609A9}" type="datetime1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39948A2-0C3D-4586-BC7A-20E4F4380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8B39467-CF86-4350-9E9E-7F6E66E23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2F3F-B8C9-41C1-8EC3-EFF5AA30B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070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89B13AC-5FE1-4929-8C01-9250260C2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68E970F-6124-45D5-8F26-8DBE30C61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70B7B71-8F00-43AC-8C59-8C1F030D8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D7CB0-D118-4459-A228-06F1CFE0C7F0}" type="datetime1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6EF50A9-6D92-43DA-8290-B167B1E55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C8AFA15-D2F1-432A-96C9-A841DECBB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2F3F-B8C9-41C1-8EC3-EFF5AA30B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034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ABA4542-4C4C-4175-ACE6-67FE01C24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404604B-06B2-40E8-B4F7-C97DA0356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9BE9250-55E6-4E96-B1C5-AEC08F9E78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9A48F6C-36F0-4ED1-A2E1-71588E1F4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FE635-BB23-478C-899E-1816B0478E96}" type="datetime1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86BEBB8-A7FA-4264-A340-D83AB45C7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240BAE5-75D0-49BE-8359-EF2A69B8F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2F3F-B8C9-41C1-8EC3-EFF5AA30B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35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86B5BFA-2F08-46B8-AF44-B0A1C9037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8F61887-2A96-4C49-930C-C94237A15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B53ACC6-3A54-495E-A2AE-316A01EDA4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7ED9794-3D1A-49E6-8343-26208B7D10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935704EF-1286-4AD8-830D-490E74CC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E6C4BE2E-4EF2-473C-AE77-4BA6D4495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647DE-55D1-4E7C-A8F3-36E22AA46AC0}" type="datetime1">
              <a:rPr lang="ru-RU" smtClean="0"/>
              <a:t>08.11.2019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EB322428-7C37-4238-B4CF-0D1F6333C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07510B51-602D-42A3-BC42-B84398C2E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2F3F-B8C9-41C1-8EC3-EFF5AA30B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165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DA9C14-4E63-4B4A-A0F0-C3EA09F06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802DDAE-FEED-4A38-842E-56BC6B9DE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8C44-3818-42FB-9285-3F1040A6881B}" type="datetime1">
              <a:rPr lang="ru-RU" smtClean="0"/>
              <a:t>08.11.2019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595B79C9-FC43-4063-A348-770548E52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477A2A8D-D3F8-4B05-B258-F5EC0517F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2F3F-B8C9-41C1-8EC3-EFF5AA30B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249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934482A-CE56-49E6-96BA-2C6F7ABD2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A4DD-BE8A-4142-9821-98B6A68E48C4}" type="datetime1">
              <a:rPr lang="ru-RU" smtClean="0"/>
              <a:t>08.11.2019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B6961223-1B54-4401-9744-B656E4430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8986BC4-202B-4194-9876-108533D5D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2F3F-B8C9-41C1-8EC3-EFF5AA30B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131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548D13B-7B8C-4E11-BB40-10826D84D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B55138F-8A25-4461-AE94-1EC1C8966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30A078B-9BAA-4E33-A6A8-5EFAAAF7BD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894C686-9560-472A-9D8A-63AC9F610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BFA66-57DA-4265-9E08-BC2ABDBAD75D}" type="datetime1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8E1325E-6288-4D57-AFB1-C22B80424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174A299-BBC9-4A4B-B7B1-AD80782A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2F3F-B8C9-41C1-8EC3-EFF5AA30B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93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BFD2129-0DB0-4043-A311-0D5F83548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F9753AE6-BD8A-4DF1-B60A-2CCEC6CC6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58633E7-7425-4719-8F1D-FF1CB101F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4449A97-C246-458C-A2AD-41FD7B9B5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2E74-1269-46D1-9233-8BF71E903E07}" type="datetime1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1D89254-AAA6-4F7B-9FBA-7B3D9A0B4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D7A7F98-BEDD-43C7-AE34-0EE744921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2F3F-B8C9-41C1-8EC3-EFF5AA30B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13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3ADFCFD-AF5D-488E-9C30-2456269B0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03C8B61-1AB9-428B-86A4-8B680A7910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8B7EB0F-8101-48C9-BDC6-5E76561DE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E87C-F81F-47E6-99B4-0861AC76F92D}" type="datetime1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AAF02CD-A5BC-4E7D-8831-987D1FE38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32B7798-A3E5-4481-849D-BD104559A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2F3F-B8C9-41C1-8EC3-EFF5AA30B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430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24151C37-F9A7-4109-8BAC-9376582C77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F3E31B7-0005-4546-84D8-A0EEFC13E0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4483BE6-83AB-4C3A-B730-5EBF6153E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938EB-B124-4644-B392-B4ED17B9DFEE}" type="datetime1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916D904-810D-46F2-8936-0E82E45AD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D4AA5E8-6760-46E4-82B5-661589481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2F3F-B8C9-41C1-8EC3-EFF5AA30B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69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3A267E-E4B8-4233-A1F4-9390D976D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0EB1BC3-A280-4095-9CF4-32EA35C56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599CB75-7FC6-4636-8A59-09C65897C3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74DD7-7B5D-472B-9EAF-C653A764C90B}" type="datetime1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3A8141E-3830-4298-B207-B940CE0A4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3017290-4466-4E89-865A-311B645F71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E2F3F-B8C9-41C1-8EC3-EFF5AA30B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739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6630577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4" imgW="12190320" imgH="9142560" progId="">
                  <p:embed/>
                </p:oleObj>
              </mc:Choice>
              <mc:Fallback>
                <p:oleObj r:id="rId4" imgW="12190320" imgH="91425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" name="CustomShape 1"/>
          <p:cNvSpPr/>
          <p:nvPr/>
        </p:nvSpPr>
        <p:spPr>
          <a:xfrm>
            <a:off x="561973" y="4414377"/>
            <a:ext cx="7734301" cy="9288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400" strike="noStrik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688586" y="4811238"/>
            <a:ext cx="8524875" cy="13077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Интеллектуальный капитал бизнеса – </a:t>
            </a:r>
            <a:endParaRPr lang="en-US" sz="2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ключевой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драйвер цифровой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трансформации</a:t>
            </a:r>
            <a:endParaRPr lang="ru-RU" sz="4400" b="1" strike="noStrike" dirty="0">
              <a:ln w="0"/>
              <a:solidFill>
                <a:schemeClr val="accent5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TextShape 2">
            <a:extLst>
              <a:ext uri="{FF2B5EF4-FFF2-40B4-BE49-F238E27FC236}">
                <a16:creationId xmlns="" xmlns:a16="http://schemas.microsoft.com/office/drawing/2014/main" id="{8297DDBE-E514-44BB-9FCD-3CCBF6BA1E08}"/>
              </a:ext>
            </a:extLst>
          </p:cNvPr>
          <p:cNvSpPr txBox="1"/>
          <p:nvPr/>
        </p:nvSpPr>
        <p:spPr>
          <a:xfrm>
            <a:off x="561974" y="6293226"/>
            <a:ext cx="2795701" cy="39058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ru-RU" b="1" strike="noStrike" spc="-1" dirty="0"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Команда ПАО «СКБ-банк»</a:t>
            </a:r>
          </a:p>
        </p:txBody>
      </p:sp>
      <p:sp>
        <p:nvSpPr>
          <p:cNvPr id="15" name="TextShape 2">
            <a:extLst>
              <a:ext uri="{FF2B5EF4-FFF2-40B4-BE49-F238E27FC236}">
                <a16:creationId xmlns="" xmlns:a16="http://schemas.microsoft.com/office/drawing/2014/main" id="{4B47D832-2FA5-4161-9301-98307D0A38CA}"/>
              </a:ext>
            </a:extLst>
          </p:cNvPr>
          <p:cNvSpPr txBox="1"/>
          <p:nvPr/>
        </p:nvSpPr>
        <p:spPr>
          <a:xfrm>
            <a:off x="6316394" y="6293226"/>
            <a:ext cx="2315052" cy="39058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ru-RU" b="1" strike="noStrike" spc="-1" dirty="0" err="1"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УрФУ</a:t>
            </a:r>
            <a:r>
              <a:rPr lang="ru-RU" b="1" strike="noStrike" spc="-1" dirty="0"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НОЦ «ИНЖЭК» 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1E4E4CE-963D-4394-8800-E73F01695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2F3F-B8C9-41C1-8EC3-EFF5AA30B266}" type="slidenum">
              <a:rPr lang="ru-RU" smtClean="0">
                <a:solidFill>
                  <a:schemeClr val="tx1"/>
                </a:solidFill>
              </a:rPr>
              <a:t>1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29" y="212139"/>
            <a:ext cx="2663825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Shape 2">
            <a:extLst>
              <a:ext uri="{FF2B5EF4-FFF2-40B4-BE49-F238E27FC236}">
                <a16:creationId xmlns="" xmlns:a16="http://schemas.microsoft.com/office/drawing/2014/main" id="{8297DDBE-E514-44BB-9FCD-3CCBF6BA1E08}"/>
              </a:ext>
            </a:extLst>
          </p:cNvPr>
          <p:cNvSpPr txBox="1"/>
          <p:nvPr/>
        </p:nvSpPr>
        <p:spPr>
          <a:xfrm>
            <a:off x="4071062" y="6293226"/>
            <a:ext cx="1531944" cy="39058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ru-RU" b="1" spc="-1" dirty="0" smtClean="0"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Ноябрь 2019</a:t>
            </a:r>
            <a:endParaRPr lang="ru-RU" b="1" strike="noStrike" spc="-1" dirty="0"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9" y="5260176"/>
            <a:ext cx="470866" cy="81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Shape 2">
            <a:extLst>
              <a:ext uri="{FF2B5EF4-FFF2-40B4-BE49-F238E27FC236}">
                <a16:creationId xmlns="" xmlns:a16="http://schemas.microsoft.com/office/drawing/2014/main" id="{71A9F1DF-C998-44F2-8D60-D6C1E604FB7E}"/>
              </a:ext>
            </a:extLst>
          </p:cNvPr>
          <p:cNvSpPr txBox="1"/>
          <p:nvPr/>
        </p:nvSpPr>
        <p:spPr>
          <a:xfrm>
            <a:off x="0" y="5960677"/>
            <a:ext cx="9143999" cy="42626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lIns="90000" tIns="45000" rIns="90000" bIns="45000"/>
          <a:lstStyle/>
          <a:p>
            <a:pPr marL="360" algn="ctr">
              <a:lnSpc>
                <a:spcPct val="100000"/>
              </a:lnSpc>
              <a:buClr>
                <a:srgbClr val="000000"/>
              </a:buClr>
            </a:pPr>
            <a:r>
              <a:rPr lang="ru-RU" sz="2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cs typeface="Arial" panose="020B0604020202020204" pitchFamily="34" charset="0"/>
              </a:rPr>
              <a:t>нематериальные активы, без которых компания не может существовать</a:t>
            </a:r>
            <a:endParaRPr lang="ru-RU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cs typeface="Arial" panose="020B0604020202020204" pitchFamily="34" charset="0"/>
            </a:endParaRPr>
          </a:p>
        </p:txBody>
      </p:sp>
      <p:sp>
        <p:nvSpPr>
          <p:cNvPr id="11" name="TextShape 1">
            <a:extLst>
              <a:ext uri="{FF2B5EF4-FFF2-40B4-BE49-F238E27FC236}">
                <a16:creationId xmlns="" xmlns:a16="http://schemas.microsoft.com/office/drawing/2014/main" id="{FE55A621-DB83-46FD-A238-B387F687A716}"/>
              </a:ext>
            </a:extLst>
          </p:cNvPr>
          <p:cNvSpPr txBox="1"/>
          <p:nvPr/>
        </p:nvSpPr>
        <p:spPr>
          <a:xfrm>
            <a:off x="147330" y="897484"/>
            <a:ext cx="8229240" cy="575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spc="-1" dirty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</a:rPr>
              <a:t>Ц</a:t>
            </a:r>
            <a:r>
              <a:rPr lang="ru-RU" sz="2800" b="1" strike="noStrike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</a:rPr>
              <a:t>ель</a:t>
            </a:r>
            <a:endParaRPr lang="ru-RU" sz="4000" b="1" strike="noStrike" spc="-1" dirty="0">
              <a:solidFill>
                <a:srgbClr val="006B54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9" name="TextShape 2">
            <a:extLst>
              <a:ext uri="{FF2B5EF4-FFF2-40B4-BE49-F238E27FC236}">
                <a16:creationId xmlns="" xmlns:a16="http://schemas.microsoft.com/office/drawing/2014/main" id="{71A9F1DF-C998-44F2-8D60-D6C1E604FB7E}"/>
              </a:ext>
            </a:extLst>
          </p:cNvPr>
          <p:cNvSpPr txBox="1"/>
          <p:nvPr/>
        </p:nvSpPr>
        <p:spPr>
          <a:xfrm>
            <a:off x="188896" y="1473125"/>
            <a:ext cx="8578468" cy="7718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360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</a:pPr>
            <a:r>
              <a:rPr lang="ru-RU" sz="2000" spc="9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cs typeface="Arial" panose="020B0604020202020204" pitchFamily="34" charset="0"/>
              </a:rPr>
              <a:t>Обеспечить успешную цифровую трансформацию </a:t>
            </a:r>
            <a:r>
              <a:rPr lang="ru-RU" sz="2000" b="0" strike="noStrike" spc="9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cs typeface="Arial" panose="020B0604020202020204" pitchFamily="34" charset="0"/>
              </a:rPr>
              <a:t>СКБ-банка с помощью системы управления интеллектуальным капиталом</a:t>
            </a:r>
            <a:endParaRPr lang="ru-RU" sz="2000" b="0" strike="noStrike" spc="90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16460" y="3549318"/>
            <a:ext cx="1930852" cy="2411360"/>
          </a:xfrm>
          <a:prstGeom prst="roundRect">
            <a:avLst/>
          </a:prstGeom>
          <a:solidFill>
            <a:srgbClr val="C5E0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Человеческие активы</a:t>
            </a:r>
          </a:p>
          <a:p>
            <a:pPr algn="ctr"/>
            <a:endParaRPr lang="ru-RU" sz="20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 Знания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Опыт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Мастерство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Творчество</a:t>
            </a:r>
            <a:endParaRPr lang="ru-RU" sz="1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38254" y="3549318"/>
            <a:ext cx="2105891" cy="24113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Интеллектуальная собственность</a:t>
            </a:r>
          </a:p>
          <a:p>
            <a:pPr algn="ctr"/>
            <a:endParaRPr lang="ru-RU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Информация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Стратегии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Программы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Публикации</a:t>
            </a:r>
            <a:endParaRPr lang="ru-RU" sz="16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47330" y="3549318"/>
            <a:ext cx="2139033" cy="24113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Инфраструктурные активы</a:t>
            </a:r>
          </a:p>
          <a:p>
            <a:pPr algn="ctr"/>
            <a:endParaRPr lang="ru-RU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Культура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Методы управления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Процессы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Процедуры</a:t>
            </a:r>
            <a:endParaRPr lang="ru-RU" sz="1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074242" y="3549318"/>
            <a:ext cx="1953492" cy="24113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Рыночные активы</a:t>
            </a:r>
          </a:p>
          <a:p>
            <a:pPr algn="ctr"/>
            <a:endParaRPr lang="ru-RU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Бренд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Заказы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Лояльность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cs typeface="Arial" panose="020B0604020202020204" pitchFamily="34" charset="0"/>
              </a:rPr>
              <a:t>Репутация</a:t>
            </a:r>
          </a:p>
        </p:txBody>
      </p:sp>
      <p:sp>
        <p:nvSpPr>
          <p:cNvPr id="3" name="Равнобедренный треугольник 2"/>
          <p:cNvSpPr/>
          <p:nvPr/>
        </p:nvSpPr>
        <p:spPr>
          <a:xfrm>
            <a:off x="14130" y="2416788"/>
            <a:ext cx="9143444" cy="683643"/>
          </a:xfrm>
          <a:prstGeom prst="triangle">
            <a:avLst>
              <a:gd name="adj" fmla="val 50455"/>
            </a:avLst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интеллектуальный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</a:rPr>
              <a:t>капитал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2" name="TextShape 2">
            <a:extLst>
              <a:ext uri="{FF2B5EF4-FFF2-40B4-BE49-F238E27FC236}">
                <a16:creationId xmlns="" xmlns:a16="http://schemas.microsoft.com/office/drawing/2014/main" id="{71A9F1DF-C998-44F2-8D60-D6C1E604FB7E}"/>
              </a:ext>
            </a:extLst>
          </p:cNvPr>
          <p:cNvSpPr txBox="1"/>
          <p:nvPr/>
        </p:nvSpPr>
        <p:spPr>
          <a:xfrm>
            <a:off x="-4876" y="3119388"/>
            <a:ext cx="9143999" cy="42325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lIns="90000" tIns="45000" rIns="90000" bIns="45000"/>
          <a:lstStyle/>
          <a:p>
            <a:pPr marL="360" algn="ctr">
              <a:lnSpc>
                <a:spcPct val="100000"/>
              </a:lnSpc>
              <a:buClr>
                <a:srgbClr val="000000"/>
              </a:buClr>
            </a:pPr>
            <a:r>
              <a:rPr lang="ru-RU" sz="2200" spc="9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cs typeface="Arial" panose="020B0604020202020204" pitchFamily="34" charset="0"/>
              </a:rPr>
              <a:t>м</a:t>
            </a:r>
            <a:r>
              <a:rPr lang="ru-RU" sz="2200" b="0" strike="noStrike" spc="9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cs typeface="Arial" panose="020B0604020202020204" pitchFamily="34" charset="0"/>
              </a:rPr>
              <a:t>ультипликативный эффект</a:t>
            </a:r>
            <a:endParaRPr lang="ru-RU" sz="2200" b="0" strike="noStrike" spc="90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cs typeface="Arial" panose="020B0604020202020204" pitchFamily="34" charset="0"/>
            </a:endParaRPr>
          </a:p>
        </p:txBody>
      </p:sp>
      <p:sp>
        <p:nvSpPr>
          <p:cNvPr id="17" name="Номер слайда 1">
            <a:extLst>
              <a:ext uri="{FF2B5EF4-FFF2-40B4-BE49-F238E27FC236}">
                <a16:creationId xmlns="" xmlns:a16="http://schemas.microsoft.com/office/drawing/2014/main" id="{EF51C38D-B411-4B3D-9A0D-1CBC4CAF559D}"/>
              </a:ext>
            </a:extLst>
          </p:cNvPr>
          <p:cNvSpPr txBox="1">
            <a:spLocks/>
          </p:cNvSpPr>
          <p:nvPr/>
        </p:nvSpPr>
        <p:spPr>
          <a:xfrm>
            <a:off x="8478168" y="6386945"/>
            <a:ext cx="464859" cy="345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76E2F3F-B8C9-41C1-8EC3-EFF5AA30B266}" type="slidenum">
              <a:rPr lang="ru-RU" sz="2000" b="1" smtClean="0">
                <a:solidFill>
                  <a:schemeClr val="tx1"/>
                </a:solidFill>
              </a:rPr>
              <a:pPr algn="ctr"/>
              <a:t>2</a:t>
            </a:fld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74314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Прямая соединительная линия 24"/>
          <p:cNvCxnSpPr>
            <a:stCxn id="8" idx="0"/>
          </p:cNvCxnSpPr>
          <p:nvPr/>
        </p:nvCxnSpPr>
        <p:spPr>
          <a:xfrm flipH="1">
            <a:off x="4535311" y="1524213"/>
            <a:ext cx="18916" cy="4572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Равнобедренный треугольник 3"/>
          <p:cNvSpPr/>
          <p:nvPr/>
        </p:nvSpPr>
        <p:spPr>
          <a:xfrm>
            <a:off x="219699" y="1649673"/>
            <a:ext cx="4118400" cy="3448800"/>
          </a:xfrm>
          <a:prstGeom prst="triangle">
            <a:avLst>
              <a:gd name="adj" fmla="val 4924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C3A2EE27-8F06-4C9A-9BBC-AB424813A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0129" y="6328643"/>
            <a:ext cx="2057400" cy="365125"/>
          </a:xfrm>
        </p:spPr>
        <p:txBody>
          <a:bodyPr/>
          <a:lstStyle/>
          <a:p>
            <a:fld id="{C76E2F3F-B8C9-41C1-8EC3-EFF5AA30B266}" type="slidenum">
              <a:rPr lang="ru-RU" sz="2000" b="1">
                <a:solidFill>
                  <a:schemeClr val="tx1"/>
                </a:solidFill>
              </a:rPr>
              <a:pPr/>
              <a:t>3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TextShape 1">
            <a:extLst>
              <a:ext uri="{FF2B5EF4-FFF2-40B4-BE49-F238E27FC236}">
                <a16:creationId xmlns="" xmlns:a16="http://schemas.microsoft.com/office/drawing/2014/main" id="{5C221274-041A-427A-B183-B3E8D062E283}"/>
              </a:ext>
            </a:extLst>
          </p:cNvPr>
          <p:cNvSpPr txBox="1"/>
          <p:nvPr/>
        </p:nvSpPr>
        <p:spPr>
          <a:xfrm>
            <a:off x="166249" y="907008"/>
            <a:ext cx="8073779" cy="575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strike="noStrike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Особенности интеллектуального капитала Банка</a:t>
            </a:r>
            <a:endParaRPr lang="ru-RU" sz="3600" b="1" strike="noStrike" spc="-1" dirty="0">
              <a:solidFill>
                <a:schemeClr val="accent5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TextShape 1">
            <a:extLst>
              <a:ext uri="{FF2B5EF4-FFF2-40B4-BE49-F238E27FC236}">
                <a16:creationId xmlns="" xmlns:a16="http://schemas.microsoft.com/office/drawing/2014/main" id="{24035578-3ECA-4AA2-BF68-54169EFA4CA6}"/>
              </a:ext>
            </a:extLst>
          </p:cNvPr>
          <p:cNvSpPr txBox="1"/>
          <p:nvPr/>
        </p:nvSpPr>
        <p:spPr>
          <a:xfrm>
            <a:off x="317840" y="5606674"/>
            <a:ext cx="3885298" cy="49063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/>
            <a:r>
              <a:rPr lang="ru-RU" sz="2400" b="1" spc="90" dirty="0" smtClean="0">
                <a:uFill>
                  <a:solidFill>
                    <a:srgbClr val="FFFFFF"/>
                  </a:solidFill>
                </a:uFill>
              </a:rPr>
              <a:t>Стабильность</a:t>
            </a:r>
            <a:endParaRPr lang="ru-RU" sz="4000" b="1" strike="noStrike" spc="90" dirty="0"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12" name="TextShape 1">
            <a:extLst>
              <a:ext uri="{FF2B5EF4-FFF2-40B4-BE49-F238E27FC236}">
                <a16:creationId xmlns="" xmlns:a16="http://schemas.microsoft.com/office/drawing/2014/main" id="{24035578-3ECA-4AA2-BF68-54169EFA4CA6}"/>
              </a:ext>
            </a:extLst>
          </p:cNvPr>
          <p:cNvSpPr txBox="1"/>
          <p:nvPr/>
        </p:nvSpPr>
        <p:spPr>
          <a:xfrm>
            <a:off x="4641272" y="5601581"/>
            <a:ext cx="4253347" cy="49063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/>
            <a:r>
              <a:rPr lang="ru-RU" sz="2400" b="1" spc="90" dirty="0" smtClean="0">
                <a:uFill>
                  <a:solidFill>
                    <a:srgbClr val="FFFFFF"/>
                  </a:solidFill>
                </a:uFill>
              </a:rPr>
              <a:t>Мобильность</a:t>
            </a:r>
            <a:endParaRPr lang="ru-RU" sz="2000" b="1" strike="noStrike" spc="90" dirty="0"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13" name="TextShape 1">
            <a:extLst>
              <a:ext uri="{FF2B5EF4-FFF2-40B4-BE49-F238E27FC236}">
                <a16:creationId xmlns="" xmlns:a16="http://schemas.microsoft.com/office/drawing/2014/main" id="{24035578-3ECA-4AA2-BF68-54169EFA4CA6}"/>
              </a:ext>
            </a:extLst>
          </p:cNvPr>
          <p:cNvSpPr txBox="1"/>
          <p:nvPr/>
        </p:nvSpPr>
        <p:spPr>
          <a:xfrm>
            <a:off x="747532" y="4062774"/>
            <a:ext cx="3243183" cy="111202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ru-RU" sz="2000" b="1" spc="90" dirty="0" smtClean="0">
                <a:uFill>
                  <a:solidFill>
                    <a:srgbClr val="FFFFFF"/>
                  </a:solidFill>
                </a:uFill>
              </a:rPr>
              <a:t>Кибербезопасность</a:t>
            </a:r>
          </a:p>
          <a:p>
            <a:pPr algn="ctr"/>
            <a:endParaRPr lang="ru-RU" sz="200" b="1" spc="90" dirty="0">
              <a:uFill>
                <a:solidFill>
                  <a:srgbClr val="FFFFFF"/>
                </a:solidFill>
              </a:uFill>
            </a:endParaRPr>
          </a:p>
          <a:p>
            <a:pPr algn="ctr"/>
            <a:r>
              <a:rPr lang="ru-RU" sz="2000" b="1" spc="90" dirty="0" smtClean="0">
                <a:uFill>
                  <a:solidFill>
                    <a:srgbClr val="FFFFFF"/>
                  </a:solidFill>
                </a:uFill>
              </a:rPr>
              <a:t>Требования регулятора</a:t>
            </a:r>
          </a:p>
          <a:p>
            <a:pPr algn="ctr"/>
            <a:r>
              <a:rPr lang="ru-RU" sz="200" b="1" spc="90" dirty="0" smtClean="0">
                <a:uFill>
                  <a:solidFill>
                    <a:srgbClr val="FFFFFF"/>
                  </a:solidFill>
                </a:uFill>
              </a:rPr>
              <a:t>,</a:t>
            </a:r>
          </a:p>
          <a:p>
            <a:pPr algn="ctr"/>
            <a:r>
              <a:rPr lang="ru-RU" sz="2000" b="1" spc="90" dirty="0" smtClean="0">
                <a:uFill>
                  <a:solidFill>
                    <a:srgbClr val="FFFFFF"/>
                  </a:solidFill>
                </a:uFill>
              </a:rPr>
              <a:t>Сложная орг. структура</a:t>
            </a:r>
          </a:p>
          <a:p>
            <a:pPr algn="ctr"/>
            <a:endParaRPr lang="ru-RU" sz="2000" strike="noStrike" spc="90" dirty="0"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14" name="TextShape 1">
            <a:extLst>
              <a:ext uri="{FF2B5EF4-FFF2-40B4-BE49-F238E27FC236}">
                <a16:creationId xmlns="" xmlns:a16="http://schemas.microsoft.com/office/drawing/2014/main" id="{24035578-3ECA-4AA2-BF68-54169EFA4CA6}"/>
              </a:ext>
            </a:extLst>
          </p:cNvPr>
          <p:cNvSpPr txBox="1"/>
          <p:nvPr/>
        </p:nvSpPr>
        <p:spPr>
          <a:xfrm>
            <a:off x="4277146" y="3759116"/>
            <a:ext cx="5151496" cy="169078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ru-RU" sz="2000" b="1" spc="90" dirty="0" smtClean="0">
                <a:uFill>
                  <a:solidFill>
                    <a:srgbClr val="FFFFFF"/>
                  </a:solidFill>
                </a:uFill>
              </a:rPr>
              <a:t>Предвосхищение</a:t>
            </a:r>
            <a:endParaRPr lang="en-US" sz="2000" b="1" spc="90" dirty="0" smtClean="0">
              <a:uFill>
                <a:solidFill>
                  <a:srgbClr val="FFFFFF"/>
                </a:solidFill>
              </a:uFill>
            </a:endParaRPr>
          </a:p>
          <a:p>
            <a:pPr algn="ctr"/>
            <a:r>
              <a:rPr lang="ru-RU" sz="2000" b="1" spc="90" dirty="0" smtClean="0">
                <a:uFill>
                  <a:solidFill>
                    <a:srgbClr val="FFFFFF"/>
                  </a:solidFill>
                </a:uFill>
              </a:rPr>
              <a:t>потребностей клиента</a:t>
            </a:r>
          </a:p>
          <a:p>
            <a:pPr algn="ctr"/>
            <a:endParaRPr lang="en-US" sz="200" b="1" spc="90" dirty="0" smtClean="0">
              <a:uFill>
                <a:solidFill>
                  <a:srgbClr val="FFFFFF"/>
                </a:solidFill>
              </a:uFill>
            </a:endParaRPr>
          </a:p>
          <a:p>
            <a:pPr algn="ctr"/>
            <a:r>
              <a:rPr lang="ru-RU" sz="2000" b="1" spc="90" dirty="0">
                <a:uFill>
                  <a:solidFill>
                    <a:srgbClr val="FFFFFF"/>
                  </a:solidFill>
                </a:uFill>
              </a:rPr>
              <a:t>Высокая </a:t>
            </a:r>
            <a:r>
              <a:rPr lang="ru-RU" sz="2000" b="1" spc="90" dirty="0" smtClean="0">
                <a:uFill>
                  <a:solidFill>
                    <a:srgbClr val="FFFFFF"/>
                  </a:solidFill>
                </a:uFill>
              </a:rPr>
              <a:t>конкуренция</a:t>
            </a:r>
          </a:p>
          <a:p>
            <a:pPr algn="ctr"/>
            <a:endParaRPr lang="en-US" sz="200" b="1" spc="90" dirty="0">
              <a:uFill>
                <a:solidFill>
                  <a:srgbClr val="FFFFFF"/>
                </a:solidFill>
              </a:uFill>
            </a:endParaRPr>
          </a:p>
          <a:p>
            <a:pPr algn="ctr"/>
            <a:r>
              <a:rPr lang="ru-RU" sz="2000" b="1" strike="noStrike" spc="90" dirty="0" smtClean="0">
                <a:uFill>
                  <a:solidFill>
                    <a:srgbClr val="FFFFFF"/>
                  </a:solidFill>
                </a:uFill>
              </a:rPr>
              <a:t>Создание «продукта будущего»</a:t>
            </a:r>
          </a:p>
        </p:txBody>
      </p:sp>
      <p:sp>
        <p:nvSpPr>
          <p:cNvPr id="16" name="Равнобедренный треугольник 15"/>
          <p:cNvSpPr/>
          <p:nvPr/>
        </p:nvSpPr>
        <p:spPr>
          <a:xfrm>
            <a:off x="4775298" y="1648701"/>
            <a:ext cx="4119321" cy="3449772"/>
          </a:xfrm>
          <a:prstGeom prst="triangle">
            <a:avLst>
              <a:gd name="adj" fmla="val 5000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467181" y="1524213"/>
            <a:ext cx="174091" cy="154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61161" y="6096504"/>
            <a:ext cx="7812040" cy="31534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единительная линия 34"/>
          <p:cNvCxnSpPr>
            <a:stCxn id="4" idx="0"/>
            <a:endCxn id="16" idx="0"/>
          </p:cNvCxnSpPr>
          <p:nvPr/>
        </p:nvCxnSpPr>
        <p:spPr>
          <a:xfrm flipV="1">
            <a:off x="2247929" y="1648701"/>
            <a:ext cx="4587071" cy="9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65740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C3A2EE27-8F06-4C9A-9BBC-AB424813A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1073" y="6314786"/>
            <a:ext cx="2057400" cy="365125"/>
          </a:xfrm>
        </p:spPr>
        <p:txBody>
          <a:bodyPr/>
          <a:lstStyle/>
          <a:p>
            <a:fld id="{C76E2F3F-B8C9-41C1-8EC3-EFF5AA30B266}" type="slidenum">
              <a:rPr lang="ru-RU" sz="2000" b="1" smtClean="0">
                <a:solidFill>
                  <a:schemeClr val="tx1"/>
                </a:solidFill>
              </a:rPr>
              <a:pPr/>
              <a:t>4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TextShape 1">
            <a:extLst>
              <a:ext uri="{FF2B5EF4-FFF2-40B4-BE49-F238E27FC236}">
                <a16:creationId xmlns="" xmlns:a16="http://schemas.microsoft.com/office/drawing/2014/main" id="{5C221274-041A-427A-B183-B3E8D062E283}"/>
              </a:ext>
            </a:extLst>
          </p:cNvPr>
          <p:cNvSpPr txBox="1"/>
          <p:nvPr/>
        </p:nvSpPr>
        <p:spPr>
          <a:xfrm>
            <a:off x="166249" y="867207"/>
            <a:ext cx="8073779" cy="575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strike="noStrike" spc="-1" dirty="0" smtClean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Вызовы</a:t>
            </a:r>
            <a:endParaRPr lang="ru-RU" sz="3600" b="1" strike="noStrike" spc="-1" dirty="0">
              <a:solidFill>
                <a:srgbClr val="1F4E79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4447" y="1523508"/>
            <a:ext cx="86740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400" b="1" spc="-1" dirty="0" smtClean="0">
                <a:uFill>
                  <a:solidFill>
                    <a:srgbClr val="FFFFFF"/>
                  </a:solidFill>
                </a:uFill>
              </a:rPr>
              <a:t>Интеллектуальный капитал пополняется недостаточно</a:t>
            </a:r>
            <a:endParaRPr lang="ru-RU" sz="2400" b="1" spc="-1" dirty="0"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471456" y="1991939"/>
            <a:ext cx="3366000" cy="1177636"/>
          </a:xfrm>
          <a:prstGeom prst="ellipse">
            <a:avLst/>
          </a:prstGeom>
          <a:noFill/>
          <a:ln w="19050">
            <a:solidFill>
              <a:srgbClr val="1F4E7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Эмоциональное выгорание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237046" y="3018835"/>
            <a:ext cx="2673928" cy="1177636"/>
          </a:xfrm>
          <a:prstGeom prst="ellipse">
            <a:avLst/>
          </a:prstGeom>
          <a:noFill/>
          <a:ln w="19050">
            <a:solidFill>
              <a:srgbClr val="1F4E7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Недостаток компетентных специалистов</a:t>
            </a:r>
          </a:p>
        </p:txBody>
      </p:sp>
      <p:sp>
        <p:nvSpPr>
          <p:cNvPr id="11" name="Овал 10"/>
          <p:cNvSpPr/>
          <p:nvPr/>
        </p:nvSpPr>
        <p:spPr>
          <a:xfrm>
            <a:off x="4336816" y="1991939"/>
            <a:ext cx="3366313" cy="1177636"/>
          </a:xfrm>
          <a:prstGeom prst="ellipse">
            <a:avLst/>
          </a:prstGeom>
          <a:noFill/>
          <a:ln w="19050">
            <a:solidFill>
              <a:srgbClr val="1F4E7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Несбалансированные </a:t>
            </a:r>
            <a:r>
              <a:rPr lang="ru-RU" b="1" dirty="0">
                <a:solidFill>
                  <a:schemeClr val="tx1"/>
                </a:solidFill>
              </a:rPr>
              <a:t>команды</a:t>
            </a:r>
          </a:p>
        </p:txBody>
      </p:sp>
      <p:sp>
        <p:nvSpPr>
          <p:cNvPr id="12" name="Овал 11"/>
          <p:cNvSpPr/>
          <p:nvPr/>
        </p:nvSpPr>
        <p:spPr>
          <a:xfrm>
            <a:off x="5673780" y="3087072"/>
            <a:ext cx="2673928" cy="1158441"/>
          </a:xfrm>
          <a:prstGeom prst="ellipse">
            <a:avLst/>
          </a:prstGeom>
          <a:noFill/>
          <a:ln w="19050">
            <a:solidFill>
              <a:srgbClr val="1F4E7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Неэффективная система коммуникаций</a:t>
            </a:r>
          </a:p>
        </p:txBody>
      </p:sp>
      <p:sp>
        <p:nvSpPr>
          <p:cNvPr id="13" name="Овал 12"/>
          <p:cNvSpPr/>
          <p:nvPr/>
        </p:nvSpPr>
        <p:spPr>
          <a:xfrm>
            <a:off x="832870" y="3067877"/>
            <a:ext cx="2673928" cy="1177636"/>
          </a:xfrm>
          <a:prstGeom prst="ellipse">
            <a:avLst/>
          </a:prstGeom>
          <a:noFill/>
          <a:ln w="19050">
            <a:solidFill>
              <a:srgbClr val="1F4E7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Отсутствует стимулирование креативных сотрудников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4520202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400" b="1" spc="-1" dirty="0">
                <a:uFill>
                  <a:solidFill>
                    <a:srgbClr val="FFFFFF"/>
                  </a:solidFill>
                </a:uFill>
              </a:rPr>
              <a:t>Интеллектуальный капитал </a:t>
            </a:r>
            <a:r>
              <a:rPr lang="ru-RU" sz="2400" b="1" spc="-1" dirty="0" smtClean="0">
                <a:uFill>
                  <a:solidFill>
                    <a:srgbClr val="FFFFFF"/>
                  </a:solidFill>
                </a:uFill>
              </a:rPr>
              <a:t>сокращается</a:t>
            </a:r>
            <a:endParaRPr lang="ru-RU" sz="2400" b="1" spc="-1" dirty="0"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840459" y="5040313"/>
            <a:ext cx="2673928" cy="1177636"/>
          </a:xfrm>
          <a:prstGeom prst="ellipse">
            <a:avLst/>
          </a:prstGeom>
          <a:noFill/>
          <a:ln w="28575">
            <a:solidFill>
              <a:srgbClr val="1F4E7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Утечка мозгов и знаний</a:t>
            </a:r>
          </a:p>
        </p:txBody>
      </p:sp>
      <p:sp>
        <p:nvSpPr>
          <p:cNvPr id="16" name="Овал 15"/>
          <p:cNvSpPr/>
          <p:nvPr/>
        </p:nvSpPr>
        <p:spPr>
          <a:xfrm>
            <a:off x="4674047" y="5059508"/>
            <a:ext cx="2673928" cy="1158441"/>
          </a:xfrm>
          <a:prstGeom prst="ellipse">
            <a:avLst/>
          </a:prstGeom>
          <a:noFill/>
          <a:ln w="28575">
            <a:solidFill>
              <a:srgbClr val="1F4E7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Идеи теряются в рутине</a:t>
            </a:r>
          </a:p>
        </p:txBody>
      </p:sp>
    </p:spTree>
    <p:extLst>
      <p:ext uri="{BB962C8B-B14F-4D97-AF65-F5344CB8AC3E}">
        <p14:creationId xmlns:p14="http://schemas.microsoft.com/office/powerpoint/2010/main" val="283853417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Shape 1">
            <a:extLst>
              <a:ext uri="{FF2B5EF4-FFF2-40B4-BE49-F238E27FC236}">
                <a16:creationId xmlns="" xmlns:a16="http://schemas.microsoft.com/office/drawing/2014/main" id="{5C221274-041A-427A-B183-B3E8D062E283}"/>
              </a:ext>
            </a:extLst>
          </p:cNvPr>
          <p:cNvSpPr txBox="1"/>
          <p:nvPr/>
        </p:nvSpPr>
        <p:spPr>
          <a:xfrm>
            <a:off x="152395" y="893153"/>
            <a:ext cx="8087634" cy="575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strike="noStrike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Система управлени</a:t>
            </a:r>
            <a:r>
              <a:rPr lang="ru-RU" sz="2800" b="1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я ИК сегодня</a:t>
            </a:r>
            <a:endParaRPr lang="ru-RU" sz="3600" b="1" strike="noStrike" spc="-1" dirty="0">
              <a:solidFill>
                <a:srgbClr val="006B54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" name="Номер слайда 1">
            <a:extLst>
              <a:ext uri="{FF2B5EF4-FFF2-40B4-BE49-F238E27FC236}">
                <a16:creationId xmlns="" xmlns:a16="http://schemas.microsoft.com/office/drawing/2014/main" id="{EF51C38D-B411-4B3D-9A0D-1CBC4CAF559D}"/>
              </a:ext>
            </a:extLst>
          </p:cNvPr>
          <p:cNvSpPr txBox="1">
            <a:spLocks/>
          </p:cNvSpPr>
          <p:nvPr/>
        </p:nvSpPr>
        <p:spPr>
          <a:xfrm>
            <a:off x="8478168" y="6386945"/>
            <a:ext cx="464859" cy="345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76E2F3F-B8C9-41C1-8EC3-EFF5AA30B266}" type="slidenum">
              <a:rPr lang="ru-RU" sz="2000" b="1" smtClean="0">
                <a:solidFill>
                  <a:schemeClr val="tx1"/>
                </a:solidFill>
              </a:rPr>
              <a:pPr algn="ctr"/>
              <a:t>5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338577"/>
              </p:ext>
            </p:extLst>
          </p:nvPr>
        </p:nvGraphicFramePr>
        <p:xfrm>
          <a:off x="277088" y="1496286"/>
          <a:ext cx="8530492" cy="4566465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912775">
                  <a:extLst>
                    <a:ext uri="{9D8B030D-6E8A-4147-A177-3AD203B41FA5}">
                      <a16:colId xmlns="" xmlns:a16="http://schemas.microsoft.com/office/drawing/2014/main" val="84059078"/>
                    </a:ext>
                  </a:extLst>
                </a:gridCol>
                <a:gridCol w="4617717">
                  <a:extLst>
                    <a:ext uri="{9D8B030D-6E8A-4147-A177-3AD203B41FA5}">
                      <a16:colId xmlns="" xmlns:a16="http://schemas.microsoft.com/office/drawing/2014/main" val="2189847009"/>
                    </a:ext>
                  </a:extLst>
                </a:gridCol>
              </a:tblGrid>
              <a:tr h="40178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+mn-lt"/>
                          <a:cs typeface="Arial" panose="020B0604020202020204" pitchFamily="34" charset="0"/>
                        </a:rPr>
                        <a:t>Текущее состояние</a:t>
                      </a:r>
                      <a:endParaRPr lang="en-US" sz="2000" baseline="0" dirty="0" smtClean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+mn-lt"/>
                          <a:cs typeface="Arial" panose="020B0604020202020204" pitchFamily="34" charset="0"/>
                        </a:rPr>
                        <a:t>Недостатки </a:t>
                      </a:r>
                      <a:endParaRPr lang="en-US" sz="2000" baseline="0" dirty="0" smtClean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30900791"/>
                  </a:ext>
                </a:extLst>
              </a:tr>
              <a:tr h="401783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Управление</a:t>
                      </a:r>
                      <a:r>
                        <a:rPr lang="ru-RU" sz="2000" b="1" baseline="0" dirty="0" smtClean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 персоналом </a:t>
                      </a:r>
                      <a:r>
                        <a:rPr lang="en-US" sz="2000" b="1" baseline="0" dirty="0" smtClean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000" b="1" baseline="0" dirty="0" err="1" smtClean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WebTutor</a:t>
                      </a:r>
                      <a:r>
                        <a:rPr lang="en-US" sz="2000" b="1" baseline="0" dirty="0" smtClean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75252985"/>
                  </a:ext>
                </a:extLst>
              </a:tr>
              <a:tr h="595731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latin typeface="+mn-lt"/>
                          <a:cs typeface="Arial" panose="020B0604020202020204" pitchFamily="34" charset="0"/>
                        </a:rPr>
                        <a:t>Рекрутинг</a:t>
                      </a:r>
                      <a:endParaRPr lang="ru-RU" sz="16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  <a:cs typeface="Arial" panose="020B0604020202020204" pitchFamily="34" charset="0"/>
                        </a:rPr>
                        <a:t>База кандидатов не связана</a:t>
                      </a:r>
                      <a:r>
                        <a:rPr lang="ru-RU" sz="1600" baseline="0" dirty="0" smtClean="0">
                          <a:latin typeface="+mn-lt"/>
                          <a:cs typeface="Arial" panose="020B0604020202020204" pitchFamily="34" charset="0"/>
                        </a:rPr>
                        <a:t> с базой действующих сотрудников</a:t>
                      </a:r>
                      <a:endParaRPr lang="ru-RU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79434155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n-lt"/>
                          <a:cs typeface="Arial" panose="020B0604020202020204" pitchFamily="34" charset="0"/>
                        </a:rPr>
                        <a:t>Оценка</a:t>
                      </a:r>
                      <a:r>
                        <a:rPr lang="ru-RU" sz="1600" b="1" baseline="0" dirty="0" smtClean="0">
                          <a:latin typeface="+mn-lt"/>
                          <a:cs typeface="Arial" panose="020B0604020202020204" pitchFamily="34" charset="0"/>
                        </a:rPr>
                        <a:t> персонала</a:t>
                      </a:r>
                      <a:endParaRPr lang="ru-RU" sz="16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  <a:cs typeface="Arial" panose="020B0604020202020204" pitchFamily="34" charset="0"/>
                        </a:rPr>
                        <a:t>Оценка</a:t>
                      </a:r>
                      <a:r>
                        <a:rPr lang="ru-RU" sz="1600" baseline="0" dirty="0" smtClean="0">
                          <a:latin typeface="+mn-lt"/>
                          <a:cs typeface="Arial" panose="020B0604020202020204" pitchFamily="34" charset="0"/>
                        </a:rPr>
                        <a:t> персонала без учета личностных характеристик</a:t>
                      </a:r>
                      <a:endParaRPr lang="ru-RU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6313441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n-lt"/>
                          <a:cs typeface="Arial" panose="020B0604020202020204" pitchFamily="34" charset="0"/>
                        </a:rPr>
                        <a:t>Обучение сотрудников</a:t>
                      </a:r>
                      <a:endParaRPr lang="ru-RU" sz="16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  <a:cs typeface="Arial" panose="020B0604020202020204" pitchFamily="34" charset="0"/>
                        </a:rPr>
                        <a:t>Нет возможности самообразования развития кросс-компетенций</a:t>
                      </a:r>
                      <a:endParaRPr lang="ru-RU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49608427"/>
                  </a:ext>
                </a:extLst>
              </a:tr>
              <a:tr h="401782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n-lt"/>
                          <a:cs typeface="Arial" panose="020B0604020202020204" pitchFamily="34" charset="0"/>
                        </a:rPr>
                        <a:t>Управление кадровым резервом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  <a:cs typeface="Arial" panose="020B0604020202020204" pitchFamily="34" charset="0"/>
                        </a:rPr>
                        <a:t>Ведется только по «продающим» подразделениям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81319980"/>
                  </a:ext>
                </a:extLst>
              </a:tr>
              <a:tr h="346364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n-lt"/>
                          <a:cs typeface="Arial" panose="020B0604020202020204" pitchFamily="34" charset="0"/>
                        </a:rPr>
                        <a:t>Управление знаниями</a:t>
                      </a:r>
                      <a:endParaRPr lang="ru-RU" sz="16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  <a:cs typeface="Arial" panose="020B0604020202020204" pitchFamily="34" charset="0"/>
                        </a:rPr>
                        <a:t>Нет системного развития базы знаний</a:t>
                      </a:r>
                      <a:endParaRPr lang="ru-RU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9682278"/>
                  </a:ext>
                </a:extLst>
              </a:tr>
              <a:tr h="407338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Управление идеями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14948683"/>
                  </a:ext>
                </a:extLst>
              </a:tr>
              <a:tr h="346364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n-lt"/>
                          <a:cs typeface="Arial" panose="020B0604020202020204" pitchFamily="34" charset="0"/>
                        </a:rPr>
                        <a:t>Фабрика идей</a:t>
                      </a:r>
                    </a:p>
                    <a:p>
                      <a:endParaRPr lang="ru-RU" sz="1600" dirty="0" smtClean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endParaRPr lang="ru-RU" sz="1200" dirty="0" smtClean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  <a:cs typeface="Arial" panose="020B0604020202020204" pitchFamily="34" charset="0"/>
                        </a:rPr>
                        <a:t>Отсутствие автоматизации</a:t>
                      </a:r>
                    </a:p>
                    <a:p>
                      <a:r>
                        <a:rPr lang="ru-RU" sz="1600" dirty="0" err="1" smtClean="0">
                          <a:latin typeface="+mn-lt"/>
                          <a:cs typeface="Arial" panose="020B0604020202020204" pitchFamily="34" charset="0"/>
                        </a:rPr>
                        <a:t>Несистемность</a:t>
                      </a:r>
                      <a:r>
                        <a:rPr lang="ru-RU" sz="1600" dirty="0" smtClean="0">
                          <a:latin typeface="+mn-lt"/>
                          <a:cs typeface="Arial" panose="020B0604020202020204" pitchFamily="34" charset="0"/>
                        </a:rPr>
                        <a:t> обработки информации</a:t>
                      </a:r>
                    </a:p>
                    <a:p>
                      <a:r>
                        <a:rPr lang="ru-RU" sz="1600" dirty="0" smtClean="0">
                          <a:latin typeface="+mn-lt"/>
                          <a:cs typeface="Arial" panose="020B0604020202020204" pitchFamily="34" charset="0"/>
                        </a:rPr>
                        <a:t>Неэффективная обратная связь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271552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Shape 1">
            <a:extLst>
              <a:ext uri="{FF2B5EF4-FFF2-40B4-BE49-F238E27FC236}">
                <a16:creationId xmlns="" xmlns:a16="http://schemas.microsoft.com/office/drawing/2014/main" id="{5C221274-041A-427A-B183-B3E8D062E283}"/>
              </a:ext>
            </a:extLst>
          </p:cNvPr>
          <p:cNvSpPr txBox="1"/>
          <p:nvPr/>
        </p:nvSpPr>
        <p:spPr>
          <a:xfrm>
            <a:off x="167906" y="901033"/>
            <a:ext cx="8087634" cy="575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strike="noStrike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Решение для преумножения ИК</a:t>
            </a:r>
            <a:endParaRPr lang="ru-RU" sz="3600" b="1" strike="noStrike" spc="-1" dirty="0">
              <a:solidFill>
                <a:srgbClr val="006B54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cxnSp>
        <p:nvCxnSpPr>
          <p:cNvPr id="28" name="Прямая соединительная линия 27"/>
          <p:cNvCxnSpPr>
            <a:stCxn id="11" idx="3"/>
            <a:endCxn id="13" idx="1"/>
          </p:cNvCxnSpPr>
          <p:nvPr/>
        </p:nvCxnSpPr>
        <p:spPr>
          <a:xfrm>
            <a:off x="2768605" y="3942772"/>
            <a:ext cx="36356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stCxn id="12" idx="2"/>
            <a:endCxn id="14" idx="0"/>
          </p:cNvCxnSpPr>
          <p:nvPr/>
        </p:nvCxnSpPr>
        <p:spPr>
          <a:xfrm>
            <a:off x="4509653" y="2648639"/>
            <a:ext cx="0" cy="27130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7" idx="5"/>
            <a:endCxn id="9" idx="1"/>
          </p:cNvCxnSpPr>
          <p:nvPr/>
        </p:nvCxnSpPr>
        <p:spPr>
          <a:xfrm>
            <a:off x="2885915" y="3088263"/>
            <a:ext cx="3283704" cy="18533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>
            <a:stCxn id="10" idx="7"/>
            <a:endCxn id="8" idx="3"/>
          </p:cNvCxnSpPr>
          <p:nvPr/>
        </p:nvCxnSpPr>
        <p:spPr>
          <a:xfrm flipV="1">
            <a:off x="2771766" y="3088263"/>
            <a:ext cx="3397853" cy="18533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/>
          <p:cNvSpPr/>
          <p:nvPr/>
        </p:nvSpPr>
        <p:spPr>
          <a:xfrm>
            <a:off x="1510145" y="2161308"/>
            <a:ext cx="5999019" cy="364374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1">
            <a:extLst>
              <a:ext uri="{FF2B5EF4-FFF2-40B4-BE49-F238E27FC236}">
                <a16:creationId xmlns="" xmlns:a16="http://schemas.microsoft.com/office/drawing/2014/main" id="{EF51C38D-B411-4B3D-9A0D-1CBC4CAF559D}"/>
              </a:ext>
            </a:extLst>
          </p:cNvPr>
          <p:cNvSpPr txBox="1">
            <a:spLocks/>
          </p:cNvSpPr>
          <p:nvPr/>
        </p:nvSpPr>
        <p:spPr>
          <a:xfrm>
            <a:off x="8403017" y="6398748"/>
            <a:ext cx="464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76E2F3F-B8C9-41C1-8EC3-EFF5AA30B266}" type="slidenum">
              <a:rPr lang="ru-RU" sz="2000" b="1" smtClean="0">
                <a:solidFill>
                  <a:schemeClr val="tx1"/>
                </a:solidFill>
              </a:rPr>
              <a:pPr algn="ctr"/>
              <a:t>6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3380508" y="3153811"/>
            <a:ext cx="2258290" cy="1522405"/>
          </a:xfrm>
          <a:prstGeom prst="ellipse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Комплекс ПО + мероприятия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168224" y="2224808"/>
            <a:ext cx="2012400" cy="1011600"/>
          </a:xfrm>
          <a:prstGeom prst="ellipse">
            <a:avLst/>
          </a:prstGeom>
          <a:solidFill>
            <a:srgbClr val="BFD8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Анализ текущего состояния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874910" y="2224808"/>
            <a:ext cx="2012400" cy="1011600"/>
          </a:xfrm>
          <a:prstGeom prst="ellipse">
            <a:avLst/>
          </a:prstGeom>
          <a:solidFill>
            <a:srgbClr val="BFD8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Анализ внешнего состояния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874910" y="4793460"/>
            <a:ext cx="2012400" cy="1011600"/>
          </a:xfrm>
          <a:prstGeom prst="ellipse">
            <a:avLst/>
          </a:prstGeom>
          <a:solidFill>
            <a:srgbClr val="BFD8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Команда</a:t>
            </a:r>
          </a:p>
        </p:txBody>
      </p:sp>
      <p:sp>
        <p:nvSpPr>
          <p:cNvPr id="10" name="Овал 9"/>
          <p:cNvSpPr/>
          <p:nvPr/>
        </p:nvSpPr>
        <p:spPr>
          <a:xfrm>
            <a:off x="1052942" y="4793460"/>
            <a:ext cx="2013727" cy="1011594"/>
          </a:xfrm>
          <a:prstGeom prst="ellipse">
            <a:avLst/>
          </a:prstGeom>
          <a:solidFill>
            <a:srgbClr val="BFD8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Структура управления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7233" y="3499426"/>
            <a:ext cx="2021372" cy="886691"/>
          </a:xfrm>
          <a:prstGeom prst="roundRect">
            <a:avLst/>
          </a:prstGeom>
          <a:solidFill>
            <a:srgbClr val="BFD8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Средство  коммуникаций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498053" y="1761948"/>
            <a:ext cx="2023200" cy="886691"/>
          </a:xfrm>
          <a:prstGeom prst="roundRect">
            <a:avLst/>
          </a:prstGeom>
          <a:solidFill>
            <a:srgbClr val="BFD8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Портфолио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04240" y="3499426"/>
            <a:ext cx="2023200" cy="886691"/>
          </a:xfrm>
          <a:prstGeom prst="roundRect">
            <a:avLst/>
          </a:prstGeom>
          <a:solidFill>
            <a:srgbClr val="BFD8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База идей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498053" y="5361710"/>
            <a:ext cx="2023200" cy="886691"/>
          </a:xfrm>
          <a:prstGeom prst="roundRect">
            <a:avLst/>
          </a:prstGeom>
          <a:solidFill>
            <a:srgbClr val="BFD8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База знаний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99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1127674" y="3832392"/>
            <a:ext cx="1368613" cy="1086358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Сотрудники</a:t>
            </a:r>
          </a:p>
          <a:p>
            <a:pPr algn="ctr"/>
            <a:r>
              <a:rPr lang="ru-RU" sz="1600" b="1" dirty="0" smtClean="0"/>
              <a:t>Проекты</a:t>
            </a:r>
            <a:endParaRPr lang="ru-RU" sz="1600" b="1" dirty="0"/>
          </a:p>
        </p:txBody>
      </p:sp>
      <p:sp>
        <p:nvSpPr>
          <p:cNvPr id="18" name="Номер слайда 1">
            <a:extLst>
              <a:ext uri="{FF2B5EF4-FFF2-40B4-BE49-F238E27FC236}">
                <a16:creationId xmlns="" xmlns:a16="http://schemas.microsoft.com/office/drawing/2014/main" id="{EF51C38D-B411-4B3D-9A0D-1CBC4CAF559D}"/>
              </a:ext>
            </a:extLst>
          </p:cNvPr>
          <p:cNvSpPr txBox="1">
            <a:spLocks/>
          </p:cNvSpPr>
          <p:nvPr/>
        </p:nvSpPr>
        <p:spPr>
          <a:xfrm>
            <a:off x="8403017" y="6398748"/>
            <a:ext cx="464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76E2F3F-B8C9-41C1-8EC3-EFF5AA30B266}" type="slidenum">
              <a:rPr lang="ru-RU" sz="2000" b="1" smtClean="0">
                <a:solidFill>
                  <a:schemeClr val="tx1"/>
                </a:solidFill>
              </a:rPr>
              <a:pPr algn="ctr"/>
              <a:t>7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232562" y="3796145"/>
            <a:ext cx="1733802" cy="1302943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Стартапы</a:t>
            </a:r>
          </a:p>
          <a:p>
            <a:pPr algn="ctr"/>
            <a:r>
              <a:rPr lang="ru-RU" sz="1600" b="1" dirty="0" smtClean="0"/>
              <a:t>Покупка идей</a:t>
            </a:r>
          </a:p>
          <a:p>
            <a:pPr algn="ctr"/>
            <a:r>
              <a:rPr lang="ru-RU" sz="1600" b="1" dirty="0" smtClean="0"/>
              <a:t>ВУЗы</a:t>
            </a:r>
          </a:p>
          <a:p>
            <a:pPr algn="ctr"/>
            <a:r>
              <a:rPr lang="ru-RU" sz="1600" b="1" dirty="0" smtClean="0"/>
              <a:t>Рынок труда</a:t>
            </a:r>
          </a:p>
          <a:p>
            <a:pPr algn="ctr"/>
            <a:r>
              <a:rPr lang="ru-RU" sz="1600" b="1" dirty="0" smtClean="0"/>
              <a:t>Клиенты</a:t>
            </a:r>
            <a:endParaRPr lang="ru-RU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683523" y="5341158"/>
            <a:ext cx="207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Корпоративная среда</a:t>
            </a:r>
            <a:endParaRPr lang="ru-RU" sz="16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670577" y="2326867"/>
            <a:ext cx="1437086" cy="913727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База знаний</a:t>
            </a:r>
            <a:endParaRPr lang="ru-RU" sz="2000" b="1" dirty="0"/>
          </a:p>
        </p:txBody>
      </p:sp>
      <p:sp>
        <p:nvSpPr>
          <p:cNvPr id="23" name="Овал 22"/>
          <p:cNvSpPr/>
          <p:nvPr/>
        </p:nvSpPr>
        <p:spPr>
          <a:xfrm>
            <a:off x="2438576" y="2119534"/>
            <a:ext cx="3901088" cy="2646434"/>
          </a:xfrm>
          <a:prstGeom prst="ellipse">
            <a:avLst/>
          </a:prstGeom>
          <a:noFill/>
          <a:ln w="57150">
            <a:solidFill>
              <a:srgbClr val="1F4E79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5323555" y="5341158"/>
            <a:ext cx="15139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Внешняя среда</a:t>
            </a:r>
            <a:endParaRPr lang="ru-RU" sz="1600" dirty="0"/>
          </a:p>
        </p:txBody>
      </p:sp>
      <p:sp>
        <p:nvSpPr>
          <p:cNvPr id="24" name="Овал 23"/>
          <p:cNvSpPr/>
          <p:nvPr/>
        </p:nvSpPr>
        <p:spPr>
          <a:xfrm>
            <a:off x="3798748" y="3171683"/>
            <a:ext cx="4563556" cy="2783718"/>
          </a:xfrm>
          <a:prstGeom prst="ellipse">
            <a:avLst/>
          </a:prstGeom>
          <a:noFill/>
          <a:ln w="57150">
            <a:solidFill>
              <a:srgbClr val="1F4E79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439292" y="3171683"/>
            <a:ext cx="4564800" cy="2782800"/>
          </a:xfrm>
          <a:prstGeom prst="ellipse">
            <a:avLst/>
          </a:prstGeom>
          <a:noFill/>
          <a:ln w="57150">
            <a:solidFill>
              <a:srgbClr val="1F4E79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ьная выноска 2"/>
          <p:cNvSpPr/>
          <p:nvPr/>
        </p:nvSpPr>
        <p:spPr>
          <a:xfrm>
            <a:off x="3839460" y="3991770"/>
            <a:ext cx="912072" cy="721088"/>
          </a:xfrm>
          <a:prstGeom prst="wedgeEllipseCallout">
            <a:avLst>
              <a:gd name="adj1" fmla="val -185482"/>
              <a:gd name="adj2" fmla="val -1561"/>
            </a:avLst>
          </a:prstGeom>
          <a:solidFill>
            <a:srgbClr val="C5E0B4"/>
          </a:solidFill>
          <a:ln>
            <a:solidFill>
              <a:srgbClr val="C5E0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Идея!</a:t>
            </a:r>
            <a:endParaRPr lang="ru-RU" sz="1400" dirty="0"/>
          </a:p>
        </p:txBody>
      </p:sp>
      <p:sp>
        <p:nvSpPr>
          <p:cNvPr id="26" name="Овальная выноска 25"/>
          <p:cNvSpPr/>
          <p:nvPr/>
        </p:nvSpPr>
        <p:spPr>
          <a:xfrm>
            <a:off x="3933084" y="3991769"/>
            <a:ext cx="912072" cy="721088"/>
          </a:xfrm>
          <a:prstGeom prst="wedgeEllipseCallout">
            <a:avLst>
              <a:gd name="adj1" fmla="val -1751"/>
              <a:gd name="adj2" fmla="val -141523"/>
            </a:avLst>
          </a:prstGeom>
          <a:solidFill>
            <a:srgbClr val="C5E0B4"/>
          </a:solidFill>
          <a:ln>
            <a:solidFill>
              <a:srgbClr val="C5E0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Идея!</a:t>
            </a:r>
            <a:endParaRPr lang="ru-RU" sz="1400" dirty="0"/>
          </a:p>
        </p:txBody>
      </p:sp>
      <p:sp>
        <p:nvSpPr>
          <p:cNvPr id="28" name="Овальная выноска 27"/>
          <p:cNvSpPr/>
          <p:nvPr/>
        </p:nvSpPr>
        <p:spPr>
          <a:xfrm>
            <a:off x="3834621" y="3991769"/>
            <a:ext cx="1143041" cy="721088"/>
          </a:xfrm>
          <a:prstGeom prst="wedgeEllipseCallout">
            <a:avLst>
              <a:gd name="adj1" fmla="val 154088"/>
              <a:gd name="adj2" fmla="val -1532"/>
            </a:avLst>
          </a:prstGeom>
          <a:solidFill>
            <a:srgbClr val="C5E0B4"/>
          </a:solidFill>
          <a:ln>
            <a:solidFill>
              <a:srgbClr val="C5E0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Идея</a:t>
            </a:r>
            <a:endParaRPr lang="ru-RU" sz="2200" dirty="0"/>
          </a:p>
        </p:txBody>
      </p:sp>
      <p:sp>
        <p:nvSpPr>
          <p:cNvPr id="21" name="TextShape 1">
            <a:extLst>
              <a:ext uri="{FF2B5EF4-FFF2-40B4-BE49-F238E27FC236}">
                <a16:creationId xmlns="" xmlns:a16="http://schemas.microsoft.com/office/drawing/2014/main" id="{88600710-6B24-4C70-AA30-7B46BD5630DB}"/>
              </a:ext>
            </a:extLst>
          </p:cNvPr>
          <p:cNvSpPr txBox="1"/>
          <p:nvPr/>
        </p:nvSpPr>
        <p:spPr>
          <a:xfrm>
            <a:off x="138535" y="900454"/>
            <a:ext cx="8229240" cy="914095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strike="noStrike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Источники идей и знаний</a:t>
            </a:r>
            <a:endParaRPr lang="ru-RU" sz="2800" b="1" strike="noStrike" spc="-1" dirty="0">
              <a:solidFill>
                <a:schemeClr val="accent5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463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Shape 1">
            <a:extLst>
              <a:ext uri="{FF2B5EF4-FFF2-40B4-BE49-F238E27FC236}">
                <a16:creationId xmlns="" xmlns:a16="http://schemas.microsoft.com/office/drawing/2014/main" id="{88600710-6B24-4C70-AA30-7B46BD5630DB}"/>
              </a:ext>
            </a:extLst>
          </p:cNvPr>
          <p:cNvSpPr txBox="1"/>
          <p:nvPr/>
        </p:nvSpPr>
        <p:spPr>
          <a:xfrm>
            <a:off x="138535" y="900455"/>
            <a:ext cx="8229240" cy="575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strike="noStrike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Пополнение интеллектуального капитала</a:t>
            </a:r>
            <a:endParaRPr lang="ru-RU" sz="2800" b="1" strike="noStrike" spc="-1" dirty="0">
              <a:solidFill>
                <a:schemeClr val="accent5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085" y="4166443"/>
            <a:ext cx="1808884" cy="7314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1F4E79"/>
                </a:solidFill>
              </a:rPr>
              <a:t>Идея</a:t>
            </a:r>
            <a:endParaRPr lang="ru-RU" sz="2800" b="1" dirty="0">
              <a:solidFill>
                <a:srgbClr val="1F4E79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2049166" y="2393366"/>
            <a:ext cx="360223" cy="318655"/>
          </a:xfrm>
          <a:prstGeom prst="rightArrow">
            <a:avLst/>
          </a:prstGeom>
          <a:noFill/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07676" y="2085111"/>
            <a:ext cx="2189020" cy="935166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База идей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160825" y="2092450"/>
            <a:ext cx="3553699" cy="2611564"/>
          </a:xfrm>
          <a:prstGeom prst="roundRect">
            <a:avLst/>
          </a:prstGeom>
          <a:solidFill>
            <a:srgbClr val="C5E0B4"/>
          </a:solidFill>
          <a:ln>
            <a:solidFill>
              <a:srgbClr val="C5E0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База знаний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Библиотека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Бизнес-процессы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Инструкции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…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Проекты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07677" y="3636210"/>
            <a:ext cx="2189020" cy="1060466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Анализ идей командой прорыва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35388" y="5291836"/>
            <a:ext cx="2161307" cy="734291"/>
          </a:xfrm>
          <a:prstGeom prst="roundRect">
            <a:avLst/>
          </a:prstGeom>
          <a:solidFill>
            <a:srgbClr val="1F4E7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Формирование команды</a:t>
            </a:r>
            <a:endParaRPr lang="ru-RU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160825" y="5291836"/>
            <a:ext cx="1655619" cy="734291"/>
          </a:xfrm>
          <a:prstGeom prst="roundRect">
            <a:avLst/>
          </a:prstGeom>
          <a:solidFill>
            <a:srgbClr val="1F4E7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Реализация проекта</a:t>
            </a:r>
            <a:endParaRPr lang="ru-RU" b="1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502254" y="5291836"/>
            <a:ext cx="1212270" cy="734291"/>
          </a:xfrm>
          <a:prstGeom prst="roundRect">
            <a:avLst/>
          </a:prstGeom>
          <a:solidFill>
            <a:srgbClr val="1F4E7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$$$</a:t>
            </a:r>
            <a:endParaRPr lang="ru-RU" b="1" dirty="0"/>
          </a:p>
        </p:txBody>
      </p:sp>
      <p:sp>
        <p:nvSpPr>
          <p:cNvPr id="17" name="Стрелка вправо 16"/>
          <p:cNvSpPr/>
          <p:nvPr/>
        </p:nvSpPr>
        <p:spPr>
          <a:xfrm>
            <a:off x="4748648" y="5499653"/>
            <a:ext cx="360223" cy="318655"/>
          </a:xfrm>
          <a:prstGeom prst="rightArrow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6979237" y="5499652"/>
            <a:ext cx="360223" cy="318655"/>
          </a:xfrm>
          <a:prstGeom prst="rightArrow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5400000">
            <a:off x="3435929" y="3168915"/>
            <a:ext cx="360223" cy="318655"/>
          </a:xfrm>
          <a:prstGeom prst="rightArrow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5400000">
            <a:off x="3422074" y="4855707"/>
            <a:ext cx="360223" cy="318655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6176642" y="4834922"/>
            <a:ext cx="1900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Фиксация знаний</a:t>
            </a:r>
            <a:endParaRPr lang="ru-RU" dirty="0"/>
          </a:p>
        </p:txBody>
      </p:sp>
      <p:sp>
        <p:nvSpPr>
          <p:cNvPr id="23" name="Выгнутая вправо стрелка 22"/>
          <p:cNvSpPr/>
          <p:nvPr/>
        </p:nvSpPr>
        <p:spPr>
          <a:xfrm rot="10800000">
            <a:off x="1952185" y="2774359"/>
            <a:ext cx="457203" cy="1233063"/>
          </a:xfrm>
          <a:prstGeom prst="curved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F8167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74270" y="3203795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отложена</a:t>
            </a:r>
            <a:endParaRPr lang="ru-RU" dirty="0"/>
          </a:p>
        </p:txBody>
      </p:sp>
      <p:sp>
        <p:nvSpPr>
          <p:cNvPr id="26" name="Стрелка вправо 25"/>
          <p:cNvSpPr/>
          <p:nvPr/>
        </p:nvSpPr>
        <p:spPr>
          <a:xfrm rot="16200000">
            <a:off x="5742717" y="4855707"/>
            <a:ext cx="360223" cy="318655"/>
          </a:xfrm>
          <a:prstGeom prst="rightArrow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77085" y="2210071"/>
            <a:ext cx="1675100" cy="734291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1F4E79"/>
                </a:solidFill>
              </a:rPr>
              <a:t>Фильтрация</a:t>
            </a:r>
            <a:endParaRPr lang="ru-RU" b="1" dirty="0">
              <a:solidFill>
                <a:srgbClr val="1F4E79"/>
              </a:solidFill>
            </a:endParaRPr>
          </a:p>
        </p:txBody>
      </p:sp>
      <p:sp>
        <p:nvSpPr>
          <p:cNvPr id="25" name="Стрелка вправо 24"/>
          <p:cNvSpPr/>
          <p:nvPr/>
        </p:nvSpPr>
        <p:spPr>
          <a:xfrm rot="16200000">
            <a:off x="951846" y="3155304"/>
            <a:ext cx="360223" cy="318655"/>
          </a:xfrm>
          <a:prstGeom prst="rightArrow">
            <a:avLst/>
          </a:prstGeom>
          <a:noFill/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icture 4" descr="Картинки по запросу иконка лампочк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5" t="21536" r="24626" b="21497"/>
          <a:stretch/>
        </p:blipFill>
        <p:spPr bwMode="auto">
          <a:xfrm>
            <a:off x="872140" y="3719334"/>
            <a:ext cx="519637" cy="61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https://i.pinimg.com/originals/a8/e8/f8/a8e8f8844dab3f9962d70a706234312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329" y="2170319"/>
            <a:ext cx="381801" cy="36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i.pinimg.com/originals/a8/e8/f8/a8e8f8844dab3f9962d70a706234312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796" y="2242280"/>
            <a:ext cx="487138" cy="46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Номер слайда 1">
            <a:extLst>
              <a:ext uri="{FF2B5EF4-FFF2-40B4-BE49-F238E27FC236}">
                <a16:creationId xmlns="" xmlns:a16="http://schemas.microsoft.com/office/drawing/2014/main" id="{EF51C38D-B411-4B3D-9A0D-1CBC4CAF559D}"/>
              </a:ext>
            </a:extLst>
          </p:cNvPr>
          <p:cNvSpPr txBox="1">
            <a:spLocks/>
          </p:cNvSpPr>
          <p:nvPr/>
        </p:nvSpPr>
        <p:spPr>
          <a:xfrm>
            <a:off x="8403017" y="6398748"/>
            <a:ext cx="464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76E2F3F-B8C9-41C1-8EC3-EFF5AA30B266}" type="slidenum">
              <a:rPr lang="ru-RU" sz="2000" b="1" smtClean="0">
                <a:solidFill>
                  <a:schemeClr val="tx1"/>
                </a:solidFill>
              </a:rPr>
              <a:pPr algn="ctr"/>
              <a:t>8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16935" y="4811060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принята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394671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Shape 1">
            <a:extLst>
              <a:ext uri="{FF2B5EF4-FFF2-40B4-BE49-F238E27FC236}">
                <a16:creationId xmlns="" xmlns:a16="http://schemas.microsoft.com/office/drawing/2014/main" id="{88600710-6B24-4C70-AA30-7B46BD5630DB}"/>
              </a:ext>
            </a:extLst>
          </p:cNvPr>
          <p:cNvSpPr txBox="1"/>
          <p:nvPr/>
        </p:nvSpPr>
        <p:spPr>
          <a:xfrm>
            <a:off x="138535" y="900454"/>
            <a:ext cx="8229240" cy="94220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strike="noStrike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База знаний и база идей – основа цифровой трансформации</a:t>
            </a:r>
            <a:endParaRPr lang="ru-RU" sz="2800" b="1" strike="noStrike" spc="-1" dirty="0">
              <a:solidFill>
                <a:schemeClr val="accent5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Номер слайда 1">
            <a:extLst>
              <a:ext uri="{FF2B5EF4-FFF2-40B4-BE49-F238E27FC236}">
                <a16:creationId xmlns="" xmlns:a16="http://schemas.microsoft.com/office/drawing/2014/main" id="{EF51C38D-B411-4B3D-9A0D-1CBC4CAF559D}"/>
              </a:ext>
            </a:extLst>
          </p:cNvPr>
          <p:cNvSpPr txBox="1">
            <a:spLocks/>
          </p:cNvSpPr>
          <p:nvPr/>
        </p:nvSpPr>
        <p:spPr>
          <a:xfrm>
            <a:off x="8403017" y="6398748"/>
            <a:ext cx="464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76E2F3F-B8C9-41C1-8EC3-EFF5AA30B266}" type="slidenum">
              <a:rPr lang="ru-RU" sz="2000" b="1" smtClean="0">
                <a:solidFill>
                  <a:schemeClr val="tx1"/>
                </a:solidFill>
              </a:rPr>
              <a:pPr algn="ctr"/>
              <a:t>9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130213" y="3131128"/>
            <a:ext cx="4258474" cy="1108363"/>
          </a:xfrm>
          <a:prstGeom prst="roundRect">
            <a:avLst/>
          </a:prstGeom>
          <a:solidFill>
            <a:srgbClr val="C5E0B4"/>
          </a:solidFill>
          <a:ln>
            <a:solidFill>
              <a:srgbClr val="C5E0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База знаний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130213" y="2074321"/>
            <a:ext cx="4258474" cy="595143"/>
          </a:xfrm>
          <a:prstGeom prst="roundRect">
            <a:avLst/>
          </a:prstGeom>
          <a:solidFill>
            <a:srgbClr val="C5E0B4"/>
          </a:solidFill>
          <a:ln>
            <a:solidFill>
              <a:srgbClr val="C5E0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База идей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Двойная стрелка вверх/вниз 1"/>
          <p:cNvSpPr/>
          <p:nvPr/>
        </p:nvSpPr>
        <p:spPr>
          <a:xfrm>
            <a:off x="4068813" y="2718949"/>
            <a:ext cx="360218" cy="360218"/>
          </a:xfrm>
          <a:prstGeom prst="upDownArrow">
            <a:avLst>
              <a:gd name="adj1" fmla="val 26923"/>
              <a:gd name="adj2" fmla="val 38462"/>
            </a:avLst>
          </a:prstGeom>
          <a:solidFill>
            <a:srgbClr val="C5E0B4"/>
          </a:solidFill>
          <a:ln>
            <a:solidFill>
              <a:srgbClr val="C5E0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935410" y="5205265"/>
            <a:ext cx="2161307" cy="696175"/>
          </a:xfrm>
          <a:prstGeom prst="roundRect">
            <a:avLst/>
          </a:prstGeom>
          <a:solidFill>
            <a:srgbClr val="1F4E7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Систематизация</a:t>
            </a:r>
            <a:endParaRPr lang="ru-RU" b="1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325304" y="5167149"/>
            <a:ext cx="1898073" cy="734291"/>
          </a:xfrm>
          <a:prstGeom prst="roundRect">
            <a:avLst/>
          </a:prstGeom>
          <a:solidFill>
            <a:srgbClr val="1F4E7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А</a:t>
            </a:r>
            <a:r>
              <a:rPr lang="ru-RU" sz="2000" b="1" dirty="0" smtClean="0"/>
              <a:t>нализ</a:t>
            </a:r>
            <a:endParaRPr lang="ru-RU" b="1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429262" y="5159291"/>
            <a:ext cx="2299484" cy="734291"/>
          </a:xfrm>
          <a:prstGeom prst="roundRect">
            <a:avLst/>
          </a:prstGeom>
          <a:solidFill>
            <a:srgbClr val="1F4E7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Прогнозирование</a:t>
            </a:r>
            <a:endParaRPr lang="ru-RU" b="1" dirty="0"/>
          </a:p>
        </p:txBody>
      </p:sp>
      <p:sp>
        <p:nvSpPr>
          <p:cNvPr id="3" name="Стрелка вниз 2"/>
          <p:cNvSpPr/>
          <p:nvPr/>
        </p:nvSpPr>
        <p:spPr>
          <a:xfrm rot="2503471">
            <a:off x="2245696" y="4430430"/>
            <a:ext cx="360218" cy="484310"/>
          </a:xfrm>
          <a:prstGeom prst="downArrow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низ 37"/>
          <p:cNvSpPr/>
          <p:nvPr/>
        </p:nvSpPr>
        <p:spPr>
          <a:xfrm rot="18849918">
            <a:off x="5909384" y="4413885"/>
            <a:ext cx="360218" cy="484310"/>
          </a:xfrm>
          <a:prstGeom prst="downArrow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низ 38"/>
          <p:cNvSpPr/>
          <p:nvPr/>
        </p:nvSpPr>
        <p:spPr>
          <a:xfrm>
            <a:off x="4068812" y="4471567"/>
            <a:ext cx="360218" cy="484310"/>
          </a:xfrm>
          <a:prstGeom prst="downArrow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22581" y="4515301"/>
            <a:ext cx="8729341" cy="2164164"/>
          </a:xfrm>
          <a:prstGeom prst="cloud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dirty="0" smtClean="0"/>
              <a:t>Машинное обучение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236519" y="5944503"/>
            <a:ext cx="2301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Машинное обучение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3332114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C6812FA1-E469-A14F-BEA3-27FD8BD7A9E5}"/>
              </a:ext>
            </a:extLst>
          </p:cNvPr>
          <p:cNvSpPr/>
          <p:nvPr/>
        </p:nvSpPr>
        <p:spPr>
          <a:xfrm>
            <a:off x="320402" y="2840889"/>
            <a:ext cx="638175" cy="561975"/>
          </a:xfrm>
          <a:prstGeom prst="rect">
            <a:avLst/>
          </a:prstGeom>
          <a:solidFill>
            <a:srgbClr val="C5E0B4"/>
          </a:solidFill>
          <a:ln>
            <a:solidFill>
              <a:srgbClr val="C5E0B4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8A9C5136-FDB1-CF45-BE06-542337DF52F8}"/>
              </a:ext>
            </a:extLst>
          </p:cNvPr>
          <p:cNvSpPr/>
          <p:nvPr/>
        </p:nvSpPr>
        <p:spPr>
          <a:xfrm>
            <a:off x="1034777" y="2840889"/>
            <a:ext cx="638175" cy="561975"/>
          </a:xfrm>
          <a:prstGeom prst="rect">
            <a:avLst/>
          </a:prstGeom>
          <a:solidFill>
            <a:srgbClr val="C5E0B4"/>
          </a:solidFill>
          <a:ln>
            <a:solidFill>
              <a:srgbClr val="C5E0B4"/>
            </a:solidFill>
          </a:ln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CC9C961-CB7F-BF4D-A9E8-5CF1152C7A44}"/>
              </a:ext>
            </a:extLst>
          </p:cNvPr>
          <p:cNvSpPr/>
          <p:nvPr/>
        </p:nvSpPr>
        <p:spPr>
          <a:xfrm>
            <a:off x="2601792" y="2336799"/>
            <a:ext cx="638175" cy="561975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0E628EE-3DF9-9742-A0B4-128F1778F8C1}"/>
              </a:ext>
            </a:extLst>
          </p:cNvPr>
          <p:cNvSpPr/>
          <p:nvPr/>
        </p:nvSpPr>
        <p:spPr>
          <a:xfrm>
            <a:off x="3321017" y="2334743"/>
            <a:ext cx="638175" cy="561975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065B95B6-0562-A649-AD01-4A13BD1C13EF}"/>
              </a:ext>
            </a:extLst>
          </p:cNvPr>
          <p:cNvSpPr/>
          <p:nvPr/>
        </p:nvSpPr>
        <p:spPr>
          <a:xfrm>
            <a:off x="4896679" y="1805793"/>
            <a:ext cx="638175" cy="561975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2AB9062-C9AB-ED47-8589-B32C60F176FD}"/>
              </a:ext>
            </a:extLst>
          </p:cNvPr>
          <p:cNvSpPr txBox="1"/>
          <p:nvPr/>
        </p:nvSpPr>
        <p:spPr>
          <a:xfrm>
            <a:off x="639489" y="3599175"/>
            <a:ext cx="10683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Студент</a:t>
            </a:r>
            <a:endParaRPr lang="ru-RU" sz="1400" b="1" dirty="0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3F8DC456-8CCD-524E-A1C2-B30A57463433}"/>
              </a:ext>
            </a:extLst>
          </p:cNvPr>
          <p:cNvSpPr txBox="1"/>
          <p:nvPr/>
        </p:nvSpPr>
        <p:spPr>
          <a:xfrm>
            <a:off x="2847501" y="3378104"/>
            <a:ext cx="9300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Новичок</a:t>
            </a:r>
            <a:endParaRPr lang="ru-RU" sz="1600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A3280B0-8541-8D47-B77C-C04DADB0A22C}"/>
              </a:ext>
            </a:extLst>
          </p:cNvPr>
          <p:cNvSpPr txBox="1"/>
          <p:nvPr/>
        </p:nvSpPr>
        <p:spPr>
          <a:xfrm>
            <a:off x="4998045" y="2829294"/>
            <a:ext cx="1329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Специалист</a:t>
            </a:r>
            <a:r>
              <a:rPr lang="ru-RU" sz="1350" dirty="0" smtClean="0"/>
              <a:t> *</a:t>
            </a:r>
            <a:endParaRPr lang="ru-RU" sz="1350" dirty="0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DF10A14D-9820-B942-B54C-C4484FEC0585}"/>
              </a:ext>
            </a:extLst>
          </p:cNvPr>
          <p:cNvSpPr txBox="1"/>
          <p:nvPr/>
        </p:nvSpPr>
        <p:spPr>
          <a:xfrm>
            <a:off x="185480" y="3926114"/>
            <a:ext cx="1975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350" dirty="0" smtClean="0"/>
              <a:t>Целевое </a:t>
            </a:r>
            <a:r>
              <a:rPr lang="ru-RU" sz="1350" dirty="0"/>
              <a:t>обучение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350" dirty="0"/>
              <a:t>Спецкурсы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350" dirty="0" err="1"/>
              <a:t>Хакатоны</a:t>
            </a:r>
            <a:r>
              <a:rPr lang="ru-RU" sz="1350" dirty="0"/>
              <a:t>, форумы, гранты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DEABE79A-DC81-F24B-BA93-6B97B53C4B0F}"/>
              </a:ext>
            </a:extLst>
          </p:cNvPr>
          <p:cNvSpPr txBox="1"/>
          <p:nvPr/>
        </p:nvSpPr>
        <p:spPr>
          <a:xfrm>
            <a:off x="2460365" y="3937588"/>
            <a:ext cx="227206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350" dirty="0"/>
              <a:t>Адаптация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350" dirty="0"/>
              <a:t>Система наставничества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350" dirty="0" smtClean="0"/>
              <a:t>Участие в проектах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350" dirty="0" smtClean="0"/>
              <a:t>Свежие идеи</a:t>
            </a:r>
            <a:endParaRPr lang="ru-RU" sz="1350" dirty="0"/>
          </a:p>
          <a:p>
            <a:endParaRPr lang="ru-RU" sz="1350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9D9B7C8F-C453-8643-BFF2-33A721EC8D31}"/>
              </a:ext>
            </a:extLst>
          </p:cNvPr>
          <p:cNvSpPr txBox="1"/>
          <p:nvPr/>
        </p:nvSpPr>
        <p:spPr>
          <a:xfrm>
            <a:off x="4641305" y="3944552"/>
            <a:ext cx="23418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350" dirty="0"/>
              <a:t>Фабрика идей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350" dirty="0"/>
              <a:t>Участие в конференциях/конкурсах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350" dirty="0" smtClean="0"/>
              <a:t>Обучение, повышение квалификации</a:t>
            </a:r>
            <a:endParaRPr lang="ru-RU" sz="1350" dirty="0"/>
          </a:p>
        </p:txBody>
      </p:sp>
      <p:cxnSp>
        <p:nvCxnSpPr>
          <p:cNvPr id="34" name="Соединительная линия уступом 33">
            <a:extLst>
              <a:ext uri="{FF2B5EF4-FFF2-40B4-BE49-F238E27FC236}">
                <a16:creationId xmlns="" xmlns:a16="http://schemas.microsoft.com/office/drawing/2014/main" id="{30E0603E-0565-FA4B-BC94-BE9076DF396F}"/>
              </a:ext>
            </a:extLst>
          </p:cNvPr>
          <p:cNvCxnSpPr>
            <a:cxnSpLocks/>
          </p:cNvCxnSpPr>
          <p:nvPr/>
        </p:nvCxnSpPr>
        <p:spPr>
          <a:xfrm rot="10800000" flipV="1">
            <a:off x="1964583" y="3292409"/>
            <a:ext cx="382671" cy="25535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Соединительная линия уступом 38">
            <a:extLst>
              <a:ext uri="{FF2B5EF4-FFF2-40B4-BE49-F238E27FC236}">
                <a16:creationId xmlns="" xmlns:a16="http://schemas.microsoft.com/office/drawing/2014/main" id="{60A5CAE7-0C51-BB4C-A879-D864229FEB50}"/>
              </a:ext>
            </a:extLst>
          </p:cNvPr>
          <p:cNvCxnSpPr>
            <a:cxnSpLocks/>
          </p:cNvCxnSpPr>
          <p:nvPr/>
        </p:nvCxnSpPr>
        <p:spPr>
          <a:xfrm rot="10800000" flipV="1">
            <a:off x="4125870" y="2762820"/>
            <a:ext cx="561320" cy="50188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Стрелка вправо 41">
            <a:extLst>
              <a:ext uri="{FF2B5EF4-FFF2-40B4-BE49-F238E27FC236}">
                <a16:creationId xmlns="" xmlns:a16="http://schemas.microsoft.com/office/drawing/2014/main" id="{0B6240CB-4234-0E43-ABF1-7CE47A1D90F4}"/>
              </a:ext>
            </a:extLst>
          </p:cNvPr>
          <p:cNvSpPr/>
          <p:nvPr/>
        </p:nvSpPr>
        <p:spPr>
          <a:xfrm>
            <a:off x="552948" y="5045755"/>
            <a:ext cx="8036871" cy="579182"/>
          </a:xfrm>
          <a:prstGeom prst="rightArrow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Ведение портфолио </a:t>
            </a:r>
            <a:r>
              <a:rPr lang="ru-RU" sz="1600" b="1" dirty="0" smtClean="0"/>
              <a:t>и комплексная </a:t>
            </a:r>
            <a:r>
              <a:rPr lang="ru-RU" sz="1600" b="1" dirty="0"/>
              <a:t>диагностика личности</a:t>
            </a:r>
          </a:p>
        </p:txBody>
      </p:sp>
      <p:sp>
        <p:nvSpPr>
          <p:cNvPr id="33" name="TextShape 1">
            <a:extLst>
              <a:ext uri="{FF2B5EF4-FFF2-40B4-BE49-F238E27FC236}">
                <a16:creationId xmlns="" xmlns:a16="http://schemas.microsoft.com/office/drawing/2014/main" id="{5C221274-041A-427A-B183-B3E8D062E283}"/>
              </a:ext>
            </a:extLst>
          </p:cNvPr>
          <p:cNvSpPr txBox="1"/>
          <p:nvPr/>
        </p:nvSpPr>
        <p:spPr>
          <a:xfrm>
            <a:off x="148034" y="891562"/>
            <a:ext cx="8719842" cy="575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strike="noStrike" spc="-1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Этапы</a:t>
            </a:r>
            <a:r>
              <a:rPr lang="ru-RU" sz="2800" b="1" strike="noStrike" spc="-1" dirty="0" smtClean="0">
                <a:solidFill>
                  <a:srgbClr val="006B54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2800" b="1" strike="noStrike" spc="-1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пополнения и развития человеческого ресурса</a:t>
            </a:r>
            <a:endParaRPr lang="ru-RU" sz="2800" b="1" strike="noStrike" spc="-1" dirty="0">
              <a:solidFill>
                <a:schemeClr val="accent1">
                  <a:lumMod val="75000"/>
                </a:schemeClr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BCC9C961-CB7F-BF4D-A9E8-5CF1152C7A44}"/>
              </a:ext>
            </a:extLst>
          </p:cNvPr>
          <p:cNvSpPr/>
          <p:nvPr/>
        </p:nvSpPr>
        <p:spPr>
          <a:xfrm>
            <a:off x="1788477" y="6005335"/>
            <a:ext cx="5632514" cy="34777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spc="90" dirty="0" smtClean="0"/>
              <a:t>Персонифицированная эффективная мотивация</a:t>
            </a:r>
            <a:endParaRPr lang="ru-RU" sz="1600" b="1" spc="90" dirty="0"/>
          </a:p>
        </p:txBody>
      </p:sp>
      <p:sp>
        <p:nvSpPr>
          <p:cNvPr id="14" name="Правая фигурная скобка 13"/>
          <p:cNvSpPr/>
          <p:nvPr/>
        </p:nvSpPr>
        <p:spPr>
          <a:xfrm rot="5400000">
            <a:off x="4375973" y="1968699"/>
            <a:ext cx="221672" cy="7644987"/>
          </a:xfrm>
          <a:prstGeom prst="rightBrace">
            <a:avLst>
              <a:gd name="adj1" fmla="val 8333"/>
              <a:gd name="adj2" fmla="val 49456"/>
            </a:avLst>
          </a:prstGeom>
          <a:noFill/>
          <a:ln w="25400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065B95B6-0562-A649-AD01-4A13BD1C13EF}"/>
              </a:ext>
            </a:extLst>
          </p:cNvPr>
          <p:cNvSpPr/>
          <p:nvPr/>
        </p:nvSpPr>
        <p:spPr>
          <a:xfrm>
            <a:off x="7088380" y="1542420"/>
            <a:ext cx="638175" cy="561975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DA3280B0-8541-8D47-B77C-C04DADB0A22C}"/>
              </a:ext>
            </a:extLst>
          </p:cNvPr>
          <p:cNvSpPr txBox="1"/>
          <p:nvPr/>
        </p:nvSpPr>
        <p:spPr>
          <a:xfrm>
            <a:off x="7210933" y="2550511"/>
            <a:ext cx="1031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Эксперт *</a:t>
            </a:r>
            <a:endParaRPr lang="ru-RU" sz="1600" b="1" dirty="0"/>
          </a:p>
        </p:txBody>
      </p:sp>
      <p:cxnSp>
        <p:nvCxnSpPr>
          <p:cNvPr id="48" name="Соединительная линия уступом 47">
            <a:extLst>
              <a:ext uri="{FF2B5EF4-FFF2-40B4-BE49-F238E27FC236}">
                <a16:creationId xmlns="" xmlns:a16="http://schemas.microsoft.com/office/drawing/2014/main" id="{30E0603E-0565-FA4B-BC94-BE9076DF396F}"/>
              </a:ext>
            </a:extLst>
          </p:cNvPr>
          <p:cNvCxnSpPr>
            <a:cxnSpLocks/>
          </p:cNvCxnSpPr>
          <p:nvPr/>
        </p:nvCxnSpPr>
        <p:spPr>
          <a:xfrm rot="10800000" flipV="1">
            <a:off x="6478724" y="2363731"/>
            <a:ext cx="519292" cy="35103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9D9B7C8F-C453-8643-BFF2-33A721EC8D31}"/>
              </a:ext>
            </a:extLst>
          </p:cNvPr>
          <p:cNvSpPr txBox="1"/>
          <p:nvPr/>
        </p:nvSpPr>
        <p:spPr>
          <a:xfrm>
            <a:off x="6870496" y="3921741"/>
            <a:ext cx="2341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350" dirty="0" smtClean="0"/>
              <a:t>Участие </a:t>
            </a:r>
            <a:r>
              <a:rPr lang="ru-RU" sz="1350" dirty="0"/>
              <a:t>в </a:t>
            </a:r>
            <a:r>
              <a:rPr lang="ru-RU" sz="1350" dirty="0" smtClean="0"/>
              <a:t>конференциях</a:t>
            </a:r>
            <a:endParaRPr lang="ru-RU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350" dirty="0"/>
              <a:t>Преподавание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350" dirty="0" smtClean="0"/>
              <a:t>Наставничество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350" dirty="0" smtClean="0"/>
              <a:t>Команда прорыва</a:t>
            </a:r>
            <a:endParaRPr lang="ru-RU" sz="1350" dirty="0"/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DA3280B0-8541-8D47-B77C-C04DADB0A22C}"/>
              </a:ext>
            </a:extLst>
          </p:cNvPr>
          <p:cNvSpPr txBox="1"/>
          <p:nvPr/>
        </p:nvSpPr>
        <p:spPr>
          <a:xfrm>
            <a:off x="5948672" y="3255362"/>
            <a:ext cx="30304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dirty="0" smtClean="0"/>
              <a:t>* Возможность начать вторую карьеру</a:t>
            </a:r>
            <a:endParaRPr lang="ru-RU" sz="1350" dirty="0"/>
          </a:p>
        </p:txBody>
      </p:sp>
      <p:sp>
        <p:nvSpPr>
          <p:cNvPr id="66" name="Номер слайда 1">
            <a:extLst>
              <a:ext uri="{FF2B5EF4-FFF2-40B4-BE49-F238E27FC236}">
                <a16:creationId xmlns="" xmlns:a16="http://schemas.microsoft.com/office/drawing/2014/main" id="{EF51C38D-B411-4B3D-9A0D-1CBC4CAF559D}"/>
              </a:ext>
            </a:extLst>
          </p:cNvPr>
          <p:cNvSpPr txBox="1">
            <a:spLocks/>
          </p:cNvSpPr>
          <p:nvPr/>
        </p:nvSpPr>
        <p:spPr>
          <a:xfrm>
            <a:off x="8403017" y="6398748"/>
            <a:ext cx="464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76E2F3F-B8C9-41C1-8EC3-EFF5AA30B266}" type="slidenum">
              <a:rPr lang="ru-RU" sz="2000" b="1" smtClean="0">
                <a:solidFill>
                  <a:schemeClr val="tx1"/>
                </a:solidFill>
              </a:rPr>
              <a:pPr algn="ctr"/>
              <a:t>10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065B95B6-0562-A649-AD01-4A13BD1C13EF}"/>
              </a:ext>
            </a:extLst>
          </p:cNvPr>
          <p:cNvSpPr/>
          <p:nvPr/>
        </p:nvSpPr>
        <p:spPr>
          <a:xfrm>
            <a:off x="7843688" y="1542420"/>
            <a:ext cx="638175" cy="561975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065B95B6-0562-A649-AD01-4A13BD1C13EF}"/>
              </a:ext>
            </a:extLst>
          </p:cNvPr>
          <p:cNvSpPr/>
          <p:nvPr/>
        </p:nvSpPr>
        <p:spPr>
          <a:xfrm>
            <a:off x="5629584" y="1804975"/>
            <a:ext cx="638175" cy="561975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734" y="1787175"/>
            <a:ext cx="1887575" cy="10562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638" y="1829607"/>
            <a:ext cx="1770350" cy="15577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398" y="1386651"/>
            <a:ext cx="1456465" cy="11651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55" y="2474686"/>
            <a:ext cx="1779101" cy="114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11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496094"/>
            <a:ext cx="9144000" cy="4964433"/>
          </a:xfrm>
          <a:prstGeom prst="rect">
            <a:avLst/>
          </a:prstGeom>
        </p:spPr>
      </p:pic>
      <p:sp>
        <p:nvSpPr>
          <p:cNvPr id="5" name="TextShape 1">
            <a:extLst>
              <a:ext uri="{FF2B5EF4-FFF2-40B4-BE49-F238E27FC236}">
                <a16:creationId xmlns="" xmlns:a16="http://schemas.microsoft.com/office/drawing/2014/main" id="{D2DD1432-5FDE-467D-AA23-B6BDA175AD04}"/>
              </a:ext>
            </a:extLst>
          </p:cNvPr>
          <p:cNvSpPr txBox="1"/>
          <p:nvPr/>
        </p:nvSpPr>
        <p:spPr>
          <a:xfrm>
            <a:off x="138087" y="894208"/>
            <a:ext cx="8229240" cy="575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strike="noStrike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Пример интерфейса</a:t>
            </a:r>
            <a:endParaRPr lang="ru-RU" sz="2800" b="1" strike="noStrike" spc="-1" dirty="0">
              <a:solidFill>
                <a:schemeClr val="accent5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Номер слайда 1">
            <a:extLst>
              <a:ext uri="{FF2B5EF4-FFF2-40B4-BE49-F238E27FC236}">
                <a16:creationId xmlns="" xmlns:a16="http://schemas.microsoft.com/office/drawing/2014/main" id="{EF51C38D-B411-4B3D-9A0D-1CBC4CAF559D}"/>
              </a:ext>
            </a:extLst>
          </p:cNvPr>
          <p:cNvSpPr txBox="1">
            <a:spLocks/>
          </p:cNvSpPr>
          <p:nvPr/>
        </p:nvSpPr>
        <p:spPr>
          <a:xfrm>
            <a:off x="8403017" y="6398748"/>
            <a:ext cx="464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76E2F3F-B8C9-41C1-8EC3-EFF5AA30B266}" type="slidenum">
              <a:rPr lang="ru-RU" sz="2000" b="1" smtClean="0">
                <a:solidFill>
                  <a:schemeClr val="tx1"/>
                </a:solidFill>
              </a:rPr>
              <a:pPr algn="ctr"/>
              <a:t>11</a:t>
            </a:fld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23453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Shape 1">
            <a:extLst>
              <a:ext uri="{FF2B5EF4-FFF2-40B4-BE49-F238E27FC236}">
                <a16:creationId xmlns="" xmlns:a16="http://schemas.microsoft.com/office/drawing/2014/main" id="{D2DD1432-5FDE-467D-AA23-B6BDA175AD04}"/>
              </a:ext>
            </a:extLst>
          </p:cNvPr>
          <p:cNvSpPr txBox="1"/>
          <p:nvPr/>
        </p:nvSpPr>
        <p:spPr>
          <a:xfrm>
            <a:off x="173777" y="898948"/>
            <a:ext cx="8694098" cy="575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Доработка </a:t>
            </a:r>
            <a:r>
              <a:rPr lang="en-US" sz="2800" b="1" spc="-1" dirty="0" err="1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WebTutor</a:t>
            </a:r>
            <a:r>
              <a:rPr lang="ru-RU" sz="2800" b="1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</a:t>
            </a:r>
            <a:r>
              <a:rPr lang="ru-RU" sz="2800" b="1" strike="noStrike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ресурсы, сроки</a:t>
            </a:r>
            <a:endParaRPr lang="ru-RU" sz="1400" b="1" strike="noStrike" spc="-1" dirty="0">
              <a:solidFill>
                <a:schemeClr val="accent5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CustomShape 2"/>
          <p:cNvSpPr/>
          <p:nvPr/>
        </p:nvSpPr>
        <p:spPr>
          <a:xfrm>
            <a:off x="280441" y="5916351"/>
            <a:ext cx="8098222" cy="71997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За 4,5 месяца будет доработана программная платформа под нужды проекта </a:t>
            </a:r>
          </a:p>
          <a:p>
            <a:pPr algn="just">
              <a:lnSpc>
                <a:spcPct val="100000"/>
              </a:lnSpc>
            </a:pP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Затраты составят </a:t>
            </a:r>
            <a:r>
              <a:rPr lang="en-US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576 000 </a:t>
            </a:r>
            <a:r>
              <a:rPr lang="ru-RU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руб. (1</a:t>
            </a:r>
            <a:r>
              <a:rPr lang="en-US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4</a:t>
            </a:r>
            <a:r>
              <a:rPr lang="ru-RU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40 чел.</a:t>
            </a:r>
            <a:r>
              <a:rPr lang="en-US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/</a:t>
            </a:r>
            <a:r>
              <a:rPr lang="ru-RU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ч)</a:t>
            </a:r>
            <a:endParaRPr lang="ru-RU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9" name="Номер слайда 1">
            <a:extLst>
              <a:ext uri="{FF2B5EF4-FFF2-40B4-BE49-F238E27FC236}">
                <a16:creationId xmlns="" xmlns:a16="http://schemas.microsoft.com/office/drawing/2014/main" id="{EF51C38D-B411-4B3D-9A0D-1CBC4CAF559D}"/>
              </a:ext>
            </a:extLst>
          </p:cNvPr>
          <p:cNvSpPr txBox="1">
            <a:spLocks/>
          </p:cNvSpPr>
          <p:nvPr/>
        </p:nvSpPr>
        <p:spPr>
          <a:xfrm>
            <a:off x="8403017" y="6398748"/>
            <a:ext cx="464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76E2F3F-B8C9-41C1-8EC3-EFF5AA30B266}" type="slidenum">
              <a:rPr lang="ru-RU" sz="2000" b="1" smtClean="0">
                <a:solidFill>
                  <a:schemeClr val="tx1"/>
                </a:solidFill>
              </a:rPr>
              <a:pPr algn="ctr"/>
              <a:t>12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04794" y="3505209"/>
            <a:ext cx="6414661" cy="486788"/>
          </a:xfrm>
          <a:prstGeom prst="rightArrow">
            <a:avLst>
              <a:gd name="adj1" fmla="val 12245"/>
              <a:gd name="adj2" fmla="val 22234"/>
            </a:avLst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962884" y="3582349"/>
            <a:ext cx="346363" cy="332507"/>
          </a:xfrm>
          <a:prstGeom prst="ellipse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2292912" y="3582348"/>
            <a:ext cx="346363" cy="332507"/>
          </a:xfrm>
          <a:prstGeom prst="ellipse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3830784" y="3582348"/>
            <a:ext cx="346363" cy="332507"/>
          </a:xfrm>
          <a:prstGeom prst="ellipse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15" name="Овал 14"/>
          <p:cNvSpPr/>
          <p:nvPr/>
        </p:nvSpPr>
        <p:spPr>
          <a:xfrm>
            <a:off x="5611107" y="3598091"/>
            <a:ext cx="346363" cy="332507"/>
          </a:xfrm>
          <a:prstGeom prst="ellipse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04795" y="1690256"/>
            <a:ext cx="1747390" cy="1754326"/>
          </a:xfrm>
          <a:prstGeom prst="rect">
            <a:avLst/>
          </a:prstGeom>
          <a:noFill/>
          <a:ln>
            <a:solidFill>
              <a:srgbClr val="1F4E79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1F4E79"/>
                </a:solidFill>
              </a:rPr>
              <a:t>Инициация и планирование</a:t>
            </a:r>
          </a:p>
          <a:p>
            <a:r>
              <a:rPr lang="ru-RU" dirty="0" smtClean="0"/>
              <a:t>Январь 10 дней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Команда проекта</a:t>
            </a:r>
            <a:endParaRPr lang="ru-RU" b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3269673" y="1690256"/>
            <a:ext cx="1546307" cy="1754326"/>
          </a:xfrm>
          <a:prstGeom prst="rect">
            <a:avLst/>
          </a:prstGeom>
          <a:noFill/>
          <a:ln>
            <a:solidFill>
              <a:srgbClr val="1F4E79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rgbClr val="1F4E79"/>
                </a:solidFill>
              </a:rPr>
              <a:t>Тестовая </a:t>
            </a:r>
            <a:r>
              <a:rPr lang="ru-RU" b="1" u="sng" dirty="0" smtClean="0">
                <a:solidFill>
                  <a:srgbClr val="1F4E79"/>
                </a:solidFill>
              </a:rPr>
              <a:t>эксплуатация</a:t>
            </a:r>
          </a:p>
          <a:p>
            <a:r>
              <a:rPr lang="ru-RU" dirty="0" smtClean="0"/>
              <a:t>14 дней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Команда проекта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68036" y="4077011"/>
            <a:ext cx="3616037" cy="1477328"/>
          </a:xfrm>
          <a:prstGeom prst="rect">
            <a:avLst/>
          </a:prstGeom>
          <a:noFill/>
          <a:ln>
            <a:solidFill>
              <a:srgbClr val="1F4E79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rgbClr val="1F4E79"/>
                </a:solidFill>
              </a:rPr>
              <a:t>Реализация (анализ, разработка тестирование</a:t>
            </a:r>
            <a:r>
              <a:rPr lang="ru-RU" b="1" u="sng" dirty="0" smtClean="0">
                <a:solidFill>
                  <a:srgbClr val="1F4E79"/>
                </a:solidFill>
              </a:rPr>
              <a:t>)</a:t>
            </a:r>
          </a:p>
          <a:p>
            <a:r>
              <a:rPr lang="ru-RU" dirty="0" smtClean="0"/>
              <a:t>Январь-май 75 дней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Команда проекта, финансы, время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885255" y="4077011"/>
            <a:ext cx="1716427" cy="1477328"/>
          </a:xfrm>
          <a:prstGeom prst="rect">
            <a:avLst/>
          </a:prstGeom>
          <a:noFill/>
          <a:ln>
            <a:solidFill>
              <a:srgbClr val="1F4E79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rgbClr val="1F4E79"/>
                </a:solidFill>
              </a:rPr>
              <a:t>Опытная </a:t>
            </a:r>
            <a:r>
              <a:rPr lang="ru-RU" b="1" u="sng" dirty="0" smtClean="0">
                <a:solidFill>
                  <a:srgbClr val="1F4E79"/>
                </a:solidFill>
              </a:rPr>
              <a:t>эксплуатация</a:t>
            </a:r>
          </a:p>
          <a:p>
            <a:r>
              <a:rPr lang="ru-RU" dirty="0" smtClean="0"/>
              <a:t>Май-……….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6" name="Равнобедренный треугольник 15"/>
          <p:cNvSpPr/>
          <p:nvPr/>
        </p:nvSpPr>
        <p:spPr>
          <a:xfrm>
            <a:off x="692728" y="3916583"/>
            <a:ext cx="3430542" cy="160428"/>
          </a:xfrm>
          <a:prstGeom prst="triangle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авнобедренный треугольник 20"/>
          <p:cNvSpPr/>
          <p:nvPr/>
        </p:nvSpPr>
        <p:spPr>
          <a:xfrm>
            <a:off x="4968385" y="3913744"/>
            <a:ext cx="1602908" cy="157279"/>
          </a:xfrm>
          <a:prstGeom prst="triangle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 rot="10800000">
            <a:off x="405238" y="3456533"/>
            <a:ext cx="1548238" cy="141558"/>
          </a:xfrm>
          <a:prstGeom prst="triangle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авнобедренный треугольник 22"/>
          <p:cNvSpPr/>
          <p:nvPr/>
        </p:nvSpPr>
        <p:spPr>
          <a:xfrm rot="10800000">
            <a:off x="3330500" y="3430727"/>
            <a:ext cx="1416204" cy="167363"/>
          </a:xfrm>
          <a:prstGeom prst="triangle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776427" y="2756640"/>
            <a:ext cx="2064311" cy="2031325"/>
          </a:xfrm>
          <a:prstGeom prst="rect">
            <a:avLst/>
          </a:prstGeom>
          <a:noFill/>
          <a:ln>
            <a:solidFill>
              <a:srgbClr val="1F4E79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1F4E79"/>
                </a:solidFill>
              </a:rPr>
              <a:t>Итог:</a:t>
            </a:r>
          </a:p>
          <a:p>
            <a:r>
              <a:rPr lang="ru-RU" dirty="0" smtClean="0"/>
              <a:t>Единая цифровая оболочка для анализа, коммуникаций и прогнозирования изменений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256832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Shape 1">
            <a:extLst>
              <a:ext uri="{FF2B5EF4-FFF2-40B4-BE49-F238E27FC236}">
                <a16:creationId xmlns="" xmlns:a16="http://schemas.microsoft.com/office/drawing/2014/main" id="{D2DD1432-5FDE-467D-AA23-B6BDA175AD04}"/>
              </a:ext>
            </a:extLst>
          </p:cNvPr>
          <p:cNvSpPr txBox="1"/>
          <p:nvPr/>
        </p:nvSpPr>
        <p:spPr>
          <a:xfrm>
            <a:off x="138742" y="900461"/>
            <a:ext cx="8229240" cy="575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Развитие к</a:t>
            </a:r>
            <a:r>
              <a:rPr lang="ru-RU" sz="2800" b="1" strike="noStrike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орпоративной культуры</a:t>
            </a:r>
            <a:endParaRPr lang="ru-RU" sz="2800" b="1" strike="noStrike" spc="-1" dirty="0">
              <a:solidFill>
                <a:schemeClr val="accent5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Номер слайда 1">
            <a:extLst>
              <a:ext uri="{FF2B5EF4-FFF2-40B4-BE49-F238E27FC236}">
                <a16:creationId xmlns="" xmlns:a16="http://schemas.microsoft.com/office/drawing/2014/main" id="{96C1475C-89CF-4DE8-A87E-757675E0EDDD}"/>
              </a:ext>
            </a:extLst>
          </p:cNvPr>
          <p:cNvSpPr txBox="1">
            <a:spLocks/>
          </p:cNvSpPr>
          <p:nvPr/>
        </p:nvSpPr>
        <p:spPr>
          <a:xfrm>
            <a:off x="8342722" y="8763"/>
            <a:ext cx="464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000" b="1" dirty="0">
              <a:solidFill>
                <a:schemeClr val="accent2"/>
              </a:solidFill>
            </a:endParaRPr>
          </a:p>
        </p:txBody>
      </p:sp>
      <p:sp>
        <p:nvSpPr>
          <p:cNvPr id="6" name="CustomShape 2"/>
          <p:cNvSpPr/>
          <p:nvPr/>
        </p:nvSpPr>
        <p:spPr>
          <a:xfrm>
            <a:off x="227814" y="1623507"/>
            <a:ext cx="4156369" cy="2086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720" algn="just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</a:pPr>
            <a:r>
              <a:rPr lang="ru-RU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Внешний вектор развития:</a:t>
            </a:r>
          </a:p>
          <a:p>
            <a:pPr marL="343620" indent="-342900" algn="just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Развитие HR-бренда</a:t>
            </a:r>
          </a:p>
          <a:p>
            <a:pPr marL="343620" indent="-342900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Системное взаимодействие с учебными заведениями</a:t>
            </a:r>
          </a:p>
          <a:p>
            <a:pPr marL="343620" indent="-342900" algn="just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Активности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DejaVu Sans"/>
            </a:endParaRPr>
          </a:p>
        </p:txBody>
      </p:sp>
      <p:sp>
        <p:nvSpPr>
          <p:cNvPr id="7" name="CustomShape 2"/>
          <p:cNvSpPr/>
          <p:nvPr/>
        </p:nvSpPr>
        <p:spPr>
          <a:xfrm>
            <a:off x="4675123" y="1597325"/>
            <a:ext cx="4323703" cy="23607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720" algn="just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</a:pPr>
            <a:r>
              <a:rPr lang="ru-RU" sz="20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Внутренний вектор развития:</a:t>
            </a:r>
          </a:p>
          <a:p>
            <a:pPr marL="343620" indent="-342900" algn="just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Опережающее обучение</a:t>
            </a:r>
          </a:p>
          <a:p>
            <a:pPr marL="343620" indent="-342900" algn="just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Развитие персонала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DejaVu Sans"/>
            </a:endParaRPr>
          </a:p>
          <a:p>
            <a:pPr marL="343620" indent="-342900" algn="just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Управление коммуникациями</a:t>
            </a:r>
          </a:p>
          <a:p>
            <a:pPr marL="343620" indent="-342900" algn="just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Персонифицированная мотивация</a:t>
            </a:r>
            <a:endParaRPr lang="en-US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DejaVu Sans"/>
            </a:endParaRPr>
          </a:p>
          <a:p>
            <a:pPr marL="343620" indent="-342900" algn="just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Геймификация</a:t>
            </a: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 процессов</a:t>
            </a:r>
            <a:endParaRPr lang="ru-RU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DejaVu Sans"/>
            </a:endParaRPr>
          </a:p>
          <a:p>
            <a:pPr marL="720" algn="just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</a:pPr>
            <a:endParaRPr lang="ru-RU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DejaVu Sans"/>
            </a:endParaRPr>
          </a:p>
        </p:txBody>
      </p:sp>
      <p:sp>
        <p:nvSpPr>
          <p:cNvPr id="9" name="Номер слайда 1">
            <a:extLst>
              <a:ext uri="{FF2B5EF4-FFF2-40B4-BE49-F238E27FC236}">
                <a16:creationId xmlns="" xmlns:a16="http://schemas.microsoft.com/office/drawing/2014/main" id="{EF51C38D-B411-4B3D-9A0D-1CBC4CAF559D}"/>
              </a:ext>
            </a:extLst>
          </p:cNvPr>
          <p:cNvSpPr txBox="1">
            <a:spLocks/>
          </p:cNvSpPr>
          <p:nvPr/>
        </p:nvSpPr>
        <p:spPr>
          <a:xfrm>
            <a:off x="8403017" y="6398748"/>
            <a:ext cx="464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76E2F3F-B8C9-41C1-8EC3-EFF5AA30B266}" type="slidenum">
              <a:rPr lang="ru-RU" sz="2000" b="1" smtClean="0">
                <a:solidFill>
                  <a:schemeClr val="tx1"/>
                </a:solidFill>
              </a:rPr>
              <a:pPr algn="ctr"/>
              <a:t>13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7814" y="5848789"/>
            <a:ext cx="8916186" cy="461665"/>
          </a:xfrm>
          <a:prstGeom prst="rect">
            <a:avLst/>
          </a:prstGeom>
          <a:noFill/>
          <a:ln w="3175"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Увеличение ИК возможно </a:t>
            </a:r>
            <a:r>
              <a:rPr lang="ru-RU" sz="2400" dirty="0" smtClean="0"/>
              <a:t>при комплексном </a:t>
            </a:r>
            <a:r>
              <a:rPr lang="ru-RU" sz="2400" dirty="0" smtClean="0"/>
              <a:t>системном подходе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8518" y="3954541"/>
            <a:ext cx="871320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Для реализации проекта </a:t>
            </a:r>
            <a:r>
              <a:rPr lang="ru-RU" b="1" dirty="0" smtClean="0"/>
              <a:t>потребуется </a:t>
            </a:r>
            <a:r>
              <a:rPr lang="ru-RU" b="1" dirty="0" smtClean="0"/>
              <a:t>сформировать команду:</a:t>
            </a:r>
          </a:p>
          <a:p>
            <a:endParaRPr lang="ru-RU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Внешний руководитель  </a:t>
            </a:r>
            <a:r>
              <a:rPr lang="en-US" dirty="0" smtClean="0"/>
              <a:t>(HR</a:t>
            </a:r>
            <a:r>
              <a:rPr lang="ru-RU" dirty="0"/>
              <a:t> </a:t>
            </a:r>
            <a:r>
              <a:rPr lang="en-US" dirty="0" smtClean="0"/>
              <a:t>BP / </a:t>
            </a:r>
            <a:r>
              <a:rPr lang="ru-RU" dirty="0" smtClean="0"/>
              <a:t>консалтинг)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Инновационный комитет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Команда прорыва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2"/>
          <p:cNvSpPr/>
          <p:nvPr/>
        </p:nvSpPr>
        <p:spPr>
          <a:xfrm>
            <a:off x="304794" y="1806440"/>
            <a:ext cx="8232775" cy="37769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TextShape 1">
            <a:extLst>
              <a:ext uri="{FF2B5EF4-FFF2-40B4-BE49-F238E27FC236}">
                <a16:creationId xmlns="" xmlns:a16="http://schemas.microsoft.com/office/drawing/2014/main" id="{D2DD1432-5FDE-467D-AA23-B6BDA175AD04}"/>
              </a:ext>
            </a:extLst>
          </p:cNvPr>
          <p:cNvSpPr txBox="1"/>
          <p:nvPr/>
        </p:nvSpPr>
        <p:spPr>
          <a:xfrm>
            <a:off x="173777" y="893708"/>
            <a:ext cx="8229240" cy="575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strike="noStrike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Риски</a:t>
            </a:r>
            <a:endParaRPr lang="ru-RU" sz="2800" b="1" strike="noStrike" spc="-1" dirty="0">
              <a:solidFill>
                <a:schemeClr val="accent5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695643"/>
              </p:ext>
            </p:extLst>
          </p:nvPr>
        </p:nvGraphicFramePr>
        <p:xfrm>
          <a:off x="304794" y="1740394"/>
          <a:ext cx="8563081" cy="4133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6533">
                  <a:extLst>
                    <a:ext uri="{9D8B030D-6E8A-4147-A177-3AD203B41FA5}">
                      <a16:colId xmlns="" xmlns:a16="http://schemas.microsoft.com/office/drawing/2014/main" val="4054189182"/>
                    </a:ext>
                  </a:extLst>
                </a:gridCol>
                <a:gridCol w="4686548">
                  <a:extLst>
                    <a:ext uri="{9D8B030D-6E8A-4147-A177-3AD203B41FA5}">
                      <a16:colId xmlns="" xmlns:a16="http://schemas.microsoft.com/office/drawing/2014/main" val="692236522"/>
                    </a:ext>
                  </a:extLst>
                </a:gridCol>
              </a:tblGrid>
              <a:tr h="538187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Риск</a:t>
                      </a:r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Решение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79680304"/>
                  </a:ext>
                </a:extLst>
              </a:tr>
              <a:tr h="1042019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Утечка</a:t>
                      </a:r>
                      <a:r>
                        <a:rPr lang="ru-RU" sz="1800" b="1" baseline="0" dirty="0" smtClean="0"/>
                        <a:t> базы знаний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Размещение информационной системы в</a:t>
                      </a:r>
                      <a:r>
                        <a:rPr lang="ru-RU" sz="1800" baseline="0" dirty="0" smtClean="0"/>
                        <a:t> контуре банка</a:t>
                      </a:r>
                    </a:p>
                    <a:p>
                      <a:r>
                        <a:rPr lang="ru-RU" sz="1800" baseline="0" dirty="0" smtClean="0"/>
                        <a:t>Ролевой доступ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772604660"/>
                  </a:ext>
                </a:extLst>
              </a:tr>
              <a:tr h="816986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Недоступность,</a:t>
                      </a:r>
                      <a:r>
                        <a:rPr lang="ru-RU" sz="1800" b="1" baseline="0" dirty="0" smtClean="0"/>
                        <a:t> потеря данных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Резервирование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37406528"/>
                  </a:ext>
                </a:extLst>
              </a:tr>
              <a:tr h="816986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Некорректная</a:t>
                      </a:r>
                      <a:r>
                        <a:rPr lang="ru-RU" sz="1800" b="1" baseline="0" dirty="0" smtClean="0"/>
                        <a:t> оценка личности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Увеличение количества критериев и методов</a:t>
                      </a:r>
                    </a:p>
                    <a:p>
                      <a:r>
                        <a:rPr lang="ru-RU" sz="1800" dirty="0" smtClean="0"/>
                        <a:t>оценки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24791291"/>
                  </a:ext>
                </a:extLst>
              </a:tr>
              <a:tr h="919756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Несанкционированное</a:t>
                      </a:r>
                      <a:r>
                        <a:rPr lang="ru-RU" sz="1800" b="1" baseline="0" dirty="0" smtClean="0"/>
                        <a:t> изменение данных в </a:t>
                      </a:r>
                      <a:r>
                        <a:rPr lang="ru-RU" sz="1800" b="1" dirty="0" smtClean="0"/>
                        <a:t>базе знаний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Ролевой </a:t>
                      </a:r>
                      <a:r>
                        <a:rPr lang="ru-RU" sz="1800" baseline="0" dirty="0" smtClean="0"/>
                        <a:t> доступ</a:t>
                      </a:r>
                    </a:p>
                    <a:p>
                      <a:r>
                        <a:rPr lang="ru-RU" sz="1800" baseline="0" dirty="0" err="1" smtClean="0"/>
                        <a:t>Логирование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53623688"/>
                  </a:ext>
                </a:extLst>
              </a:tr>
            </a:tbl>
          </a:graphicData>
        </a:graphic>
      </p:graphicFrame>
      <p:sp>
        <p:nvSpPr>
          <p:cNvPr id="7" name="Номер слайда 1">
            <a:extLst>
              <a:ext uri="{FF2B5EF4-FFF2-40B4-BE49-F238E27FC236}">
                <a16:creationId xmlns="" xmlns:a16="http://schemas.microsoft.com/office/drawing/2014/main" id="{EF51C38D-B411-4B3D-9A0D-1CBC4CAF559D}"/>
              </a:ext>
            </a:extLst>
          </p:cNvPr>
          <p:cNvSpPr txBox="1">
            <a:spLocks/>
          </p:cNvSpPr>
          <p:nvPr/>
        </p:nvSpPr>
        <p:spPr>
          <a:xfrm>
            <a:off x="8403017" y="6398748"/>
            <a:ext cx="464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76E2F3F-B8C9-41C1-8EC3-EFF5AA30B266}" type="slidenum">
              <a:rPr lang="ru-RU" sz="2000" b="1" smtClean="0">
                <a:solidFill>
                  <a:schemeClr val="tx1"/>
                </a:solidFill>
              </a:rPr>
              <a:pPr algn="ctr"/>
              <a:t>14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4794" y="4949683"/>
            <a:ext cx="2994184" cy="904738"/>
          </a:xfrm>
          <a:prstGeom prst="rect">
            <a:avLst/>
          </a:prstGeom>
          <a:solidFill>
            <a:srgbClr val="1F4E79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90944" y="4114028"/>
            <a:ext cx="1468583" cy="828988"/>
          </a:xfrm>
          <a:prstGeom prst="rect">
            <a:avLst/>
          </a:prstGeom>
          <a:solidFill>
            <a:srgbClr val="1F4E79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90944" y="3325091"/>
            <a:ext cx="665375" cy="788936"/>
          </a:xfrm>
          <a:prstGeom prst="rect">
            <a:avLst/>
          </a:prstGeom>
          <a:solidFill>
            <a:srgbClr val="1F4E79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290945" y="2258284"/>
            <a:ext cx="360220" cy="1066807"/>
          </a:xfrm>
          <a:prstGeom prst="rect">
            <a:avLst/>
          </a:prstGeom>
          <a:solidFill>
            <a:srgbClr val="1F4E79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03987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Прямая соединительная линия 67"/>
          <p:cNvCxnSpPr>
            <a:stCxn id="101" idx="6"/>
            <a:endCxn id="100" idx="2"/>
          </p:cNvCxnSpPr>
          <p:nvPr/>
        </p:nvCxnSpPr>
        <p:spPr>
          <a:xfrm>
            <a:off x="2992075" y="3580865"/>
            <a:ext cx="31641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Скругленная соединительная линия 151"/>
          <p:cNvCxnSpPr>
            <a:stCxn id="25" idx="0"/>
            <a:endCxn id="55" idx="1"/>
          </p:cNvCxnSpPr>
          <p:nvPr/>
        </p:nvCxnSpPr>
        <p:spPr>
          <a:xfrm rot="5400000" flipH="1" flipV="1">
            <a:off x="2947574" y="988423"/>
            <a:ext cx="495665" cy="203263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Скругленная соединительная линия 147"/>
          <p:cNvCxnSpPr>
            <a:stCxn id="31" idx="4"/>
            <a:endCxn id="53" idx="1"/>
          </p:cNvCxnSpPr>
          <p:nvPr/>
        </p:nvCxnSpPr>
        <p:spPr>
          <a:xfrm rot="16200000" flipH="1">
            <a:off x="2946911" y="4081823"/>
            <a:ext cx="422912" cy="2078885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Shape 1">
            <a:extLst>
              <a:ext uri="{FF2B5EF4-FFF2-40B4-BE49-F238E27FC236}">
                <a16:creationId xmlns="" xmlns:a16="http://schemas.microsoft.com/office/drawing/2014/main" id="{5C221274-041A-427A-B183-B3E8D062E283}"/>
              </a:ext>
            </a:extLst>
          </p:cNvPr>
          <p:cNvSpPr txBox="1"/>
          <p:nvPr/>
        </p:nvSpPr>
        <p:spPr>
          <a:xfrm>
            <a:off x="167906" y="914888"/>
            <a:ext cx="8087634" cy="575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Ожидаемые э</a:t>
            </a:r>
            <a:r>
              <a:rPr lang="ru-RU" sz="2800" b="1" strike="noStrike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ффекты</a:t>
            </a:r>
            <a:endParaRPr lang="ru-RU" sz="3600" b="1" strike="noStrike" spc="-1" dirty="0">
              <a:solidFill>
                <a:srgbClr val="006B54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Номер слайда 1">
            <a:extLst>
              <a:ext uri="{FF2B5EF4-FFF2-40B4-BE49-F238E27FC236}">
                <a16:creationId xmlns="" xmlns:a16="http://schemas.microsoft.com/office/drawing/2014/main" id="{EF51C38D-B411-4B3D-9A0D-1CBC4CAF559D}"/>
              </a:ext>
            </a:extLst>
          </p:cNvPr>
          <p:cNvSpPr txBox="1">
            <a:spLocks/>
          </p:cNvSpPr>
          <p:nvPr/>
        </p:nvSpPr>
        <p:spPr>
          <a:xfrm>
            <a:off x="8403017" y="6398748"/>
            <a:ext cx="464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76E2F3F-B8C9-41C1-8EC3-EFF5AA30B266}" type="slidenum">
              <a:rPr lang="ru-RU" sz="2000" b="1" smtClean="0">
                <a:solidFill>
                  <a:schemeClr val="tx1"/>
                </a:solidFill>
              </a:rPr>
              <a:pPr algn="ctr"/>
              <a:t>15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25" idx="5"/>
            <a:endCxn id="29" idx="1"/>
          </p:cNvCxnSpPr>
          <p:nvPr/>
        </p:nvCxnSpPr>
        <p:spPr>
          <a:xfrm>
            <a:off x="3217687" y="3009410"/>
            <a:ext cx="2718460" cy="1147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31" idx="7"/>
            <a:endCxn id="27" idx="3"/>
          </p:cNvCxnSpPr>
          <p:nvPr/>
        </p:nvCxnSpPr>
        <p:spPr>
          <a:xfrm flipV="1">
            <a:off x="3157523" y="3004562"/>
            <a:ext cx="2738096" cy="1149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вал 23"/>
          <p:cNvSpPr/>
          <p:nvPr/>
        </p:nvSpPr>
        <p:spPr>
          <a:xfrm>
            <a:off x="3181327" y="2699389"/>
            <a:ext cx="2781347" cy="1756167"/>
          </a:xfrm>
          <a:prstGeom prst="ellipse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Успешная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ц</a:t>
            </a:r>
            <a:r>
              <a:rPr lang="ru-RU" sz="2000" b="1" dirty="0" smtClean="0">
                <a:solidFill>
                  <a:schemeClr val="bg1"/>
                </a:solidFill>
              </a:rPr>
              <a:t>ифровая трансформация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710289" y="2252572"/>
            <a:ext cx="2937600" cy="886691"/>
          </a:xfrm>
          <a:prstGeom prst="ellipse">
            <a:avLst/>
          </a:prstGeom>
          <a:solidFill>
            <a:srgbClr val="BFD8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Комфортная среда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5465417" y="2247724"/>
            <a:ext cx="2937600" cy="886691"/>
          </a:xfrm>
          <a:prstGeom prst="ellipse">
            <a:avLst/>
          </a:prstGeom>
          <a:solidFill>
            <a:srgbClr val="BFD8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Сокращение издержек на </a:t>
            </a:r>
            <a:r>
              <a:rPr lang="en-US" b="1" dirty="0" smtClean="0">
                <a:solidFill>
                  <a:schemeClr val="tx1"/>
                </a:solidFill>
              </a:rPr>
              <a:t>HR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процессы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5505945" y="4027315"/>
            <a:ext cx="2937600" cy="886691"/>
          </a:xfrm>
          <a:prstGeom prst="ellipse">
            <a:avLst/>
          </a:prstGeom>
          <a:solidFill>
            <a:srgbClr val="BFD8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Предупреждение потерь ИК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650125" y="4024210"/>
            <a:ext cx="2937600" cy="885600"/>
          </a:xfrm>
          <a:prstGeom prst="ellipse">
            <a:avLst/>
          </a:prstGeom>
          <a:solidFill>
            <a:srgbClr val="BFD8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Культура осознанных изменений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50" name="Picture 4" descr="Картинки по запросу иконка лампочк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5" t="21536" r="24626" b="21497"/>
          <a:stretch/>
        </p:blipFill>
        <p:spPr bwMode="auto">
          <a:xfrm>
            <a:off x="3085993" y="4969353"/>
            <a:ext cx="519637" cy="61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Картинки по запросу иконка лампочк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5" t="21536" r="24626" b="21497"/>
          <a:stretch/>
        </p:blipFill>
        <p:spPr bwMode="auto">
          <a:xfrm>
            <a:off x="3085993" y="1485974"/>
            <a:ext cx="519637" cy="61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4197810" y="4871057"/>
            <a:ext cx="5533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C000"/>
                </a:solidFill>
              </a:rPr>
              <a:t>₽</a:t>
            </a:r>
            <a:endParaRPr lang="ru-RU" sz="5400" b="1" dirty="0">
              <a:solidFill>
                <a:srgbClr val="FFC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11723" y="1295242"/>
            <a:ext cx="5533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C000"/>
                </a:solidFill>
              </a:rPr>
              <a:t>₽</a:t>
            </a:r>
            <a:endParaRPr lang="ru-RU" sz="3600" b="1" dirty="0">
              <a:solidFill>
                <a:srgbClr val="FFC000"/>
              </a:solidFill>
            </a:endParaRPr>
          </a:p>
        </p:txBody>
      </p:sp>
      <p:cxnSp>
        <p:nvCxnSpPr>
          <p:cNvPr id="150" name="Скругленная соединительная линия 149"/>
          <p:cNvCxnSpPr>
            <a:stCxn id="27" idx="0"/>
            <a:endCxn id="55" idx="3"/>
          </p:cNvCxnSpPr>
          <p:nvPr/>
        </p:nvCxnSpPr>
        <p:spPr>
          <a:xfrm rot="16200000" flipV="1">
            <a:off x="5604241" y="917747"/>
            <a:ext cx="490817" cy="2169137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Скругленная соединительная линия 153"/>
          <p:cNvCxnSpPr>
            <a:stCxn id="29" idx="4"/>
            <a:endCxn id="53" idx="3"/>
          </p:cNvCxnSpPr>
          <p:nvPr/>
        </p:nvCxnSpPr>
        <p:spPr>
          <a:xfrm rot="5400000">
            <a:off x="5653598" y="4011575"/>
            <a:ext cx="418716" cy="222357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Овал 99"/>
          <p:cNvSpPr/>
          <p:nvPr/>
        </p:nvSpPr>
        <p:spPr>
          <a:xfrm>
            <a:off x="6156273" y="3137519"/>
            <a:ext cx="2936688" cy="886691"/>
          </a:xfrm>
          <a:prstGeom prst="ellipse">
            <a:avLst/>
          </a:prstGeom>
          <a:solidFill>
            <a:srgbClr val="BFD8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Ценность бренда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1" name="Овал 100"/>
          <p:cNvSpPr/>
          <p:nvPr/>
        </p:nvSpPr>
        <p:spPr>
          <a:xfrm>
            <a:off x="54475" y="3137519"/>
            <a:ext cx="2937600" cy="886691"/>
          </a:xfrm>
          <a:prstGeom prst="ellipse">
            <a:avLst/>
          </a:prstGeom>
          <a:solidFill>
            <a:srgbClr val="BFD8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Эффективные коммуникации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86083" y="5843943"/>
            <a:ext cx="8581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Перспективы:	</a:t>
            </a:r>
            <a:r>
              <a:rPr lang="ru-RU" dirty="0" smtClean="0"/>
              <a:t>Реализация </a:t>
            </a:r>
            <a:r>
              <a:rPr lang="ru-RU" dirty="0"/>
              <a:t>в других компаниях групп </a:t>
            </a:r>
            <a:r>
              <a:rPr lang="ru-RU" dirty="0" err="1"/>
              <a:t>Синара</a:t>
            </a:r>
            <a:r>
              <a:rPr lang="ru-RU" dirty="0"/>
              <a:t> и ТМК</a:t>
            </a:r>
          </a:p>
          <a:p>
            <a:r>
              <a:rPr lang="ru-RU" dirty="0" smtClean="0"/>
              <a:t>		Продажа </a:t>
            </a:r>
            <a:r>
              <a:rPr lang="ru-RU" dirty="0"/>
              <a:t>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403889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C3ADEA63-D616-4FAF-8768-DF10A7050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2840" y="3653179"/>
            <a:ext cx="4442282" cy="3204821"/>
          </a:xfrm>
          <a:prstGeom prst="rect">
            <a:avLst/>
          </a:prstGeom>
        </p:spPr>
      </p:pic>
      <p:sp>
        <p:nvSpPr>
          <p:cNvPr id="17" name="TextShape 2">
            <a:extLst>
              <a:ext uri="{FF2B5EF4-FFF2-40B4-BE49-F238E27FC236}">
                <a16:creationId xmlns="" xmlns:a16="http://schemas.microsoft.com/office/drawing/2014/main" id="{407BE2F5-2F80-472F-B80C-CEE799C560FC}"/>
              </a:ext>
            </a:extLst>
          </p:cNvPr>
          <p:cNvSpPr txBox="1"/>
          <p:nvPr/>
        </p:nvSpPr>
        <p:spPr>
          <a:xfrm>
            <a:off x="1704491" y="968318"/>
            <a:ext cx="5735018" cy="6715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360" algn="ctr">
              <a:lnSpc>
                <a:spcPct val="100000"/>
              </a:lnSpc>
              <a:buClr>
                <a:srgbClr val="000000"/>
              </a:buClr>
            </a:pPr>
            <a:r>
              <a:rPr lang="ru-RU" sz="3600" b="1" strike="noStrike" spc="80" dirty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СПАСИБО ЗА ВНИМАНИЕ!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1884217"/>
            <a:ext cx="501534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Команда проекта:</a:t>
            </a:r>
          </a:p>
          <a:p>
            <a:endParaRPr lang="ru-RU" dirty="0" smtClean="0"/>
          </a:p>
          <a:p>
            <a:r>
              <a:rPr lang="ru-RU" dirty="0" err="1"/>
              <a:t>Бадтретдинов</a:t>
            </a:r>
            <a:r>
              <a:rPr lang="ru-RU" dirty="0"/>
              <a:t> </a:t>
            </a:r>
            <a:r>
              <a:rPr lang="ru-RU" dirty="0" err="1"/>
              <a:t>Илнур</a:t>
            </a:r>
            <a:endParaRPr lang="ru-RU" dirty="0"/>
          </a:p>
          <a:p>
            <a:r>
              <a:rPr lang="ru-RU" dirty="0"/>
              <a:t>Васильева Полина</a:t>
            </a:r>
          </a:p>
          <a:p>
            <a:r>
              <a:rPr lang="ru-RU" dirty="0"/>
              <a:t>Крылова Елена</a:t>
            </a:r>
          </a:p>
          <a:p>
            <a:r>
              <a:rPr lang="ru-RU" dirty="0"/>
              <a:t>Кузнецов Никита</a:t>
            </a:r>
          </a:p>
          <a:p>
            <a:r>
              <a:rPr lang="ru-RU" dirty="0"/>
              <a:t>Мирошников Александр</a:t>
            </a:r>
          </a:p>
          <a:p>
            <a:r>
              <a:rPr lang="ru-RU" dirty="0" err="1"/>
              <a:t>Налимова</a:t>
            </a:r>
            <a:r>
              <a:rPr lang="ru-RU" dirty="0"/>
              <a:t> Марина</a:t>
            </a:r>
          </a:p>
          <a:p>
            <a:r>
              <a:rPr lang="ru-RU" dirty="0"/>
              <a:t>Никифорова Татьяна</a:t>
            </a:r>
          </a:p>
          <a:p>
            <a:r>
              <a:rPr lang="ru-RU" dirty="0" err="1"/>
              <a:t>Швецова</a:t>
            </a:r>
            <a:r>
              <a:rPr lang="ru-RU" dirty="0"/>
              <a:t> </a:t>
            </a:r>
            <a:r>
              <a:rPr lang="ru-RU" dirty="0" smtClean="0"/>
              <a:t>Татьяна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Shape 1">
            <a:extLst>
              <a:ext uri="{FF2B5EF4-FFF2-40B4-BE49-F238E27FC236}">
                <a16:creationId xmlns="" xmlns:a16="http://schemas.microsoft.com/office/drawing/2014/main" id="{5C221274-041A-427A-B183-B3E8D062E283}"/>
              </a:ext>
            </a:extLst>
          </p:cNvPr>
          <p:cNvSpPr txBox="1"/>
          <p:nvPr/>
        </p:nvSpPr>
        <p:spPr>
          <a:xfrm>
            <a:off x="158103" y="902936"/>
            <a:ext cx="8087634" cy="575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strike="noStrike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Приложение 1. Аналоги программной платформы</a:t>
            </a:r>
            <a:endParaRPr lang="ru-RU" sz="3600" b="1" strike="noStrike" spc="-1" dirty="0">
              <a:solidFill>
                <a:srgbClr val="006B54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" name="Номер слайда 1">
            <a:extLst>
              <a:ext uri="{FF2B5EF4-FFF2-40B4-BE49-F238E27FC236}">
                <a16:creationId xmlns="" xmlns:a16="http://schemas.microsoft.com/office/drawing/2014/main" id="{EF51C38D-B411-4B3D-9A0D-1CBC4CAF559D}"/>
              </a:ext>
            </a:extLst>
          </p:cNvPr>
          <p:cNvSpPr txBox="1">
            <a:spLocks/>
          </p:cNvSpPr>
          <p:nvPr/>
        </p:nvSpPr>
        <p:spPr>
          <a:xfrm>
            <a:off x="8467413" y="6361611"/>
            <a:ext cx="464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76E2F3F-B8C9-41C1-8EC3-EFF5AA30B266}" type="slidenum">
              <a:rPr lang="ru-RU" sz="2000" b="1" smtClean="0">
                <a:solidFill>
                  <a:schemeClr val="tx1"/>
                </a:solidFill>
              </a:rPr>
              <a:pPr algn="ctr"/>
              <a:t>17</a:t>
            </a:fld>
            <a:endParaRPr lang="ru-RU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368821"/>
              </p:ext>
            </p:extLst>
          </p:nvPr>
        </p:nvGraphicFramePr>
        <p:xfrm>
          <a:off x="277090" y="1692295"/>
          <a:ext cx="8530492" cy="310138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272146">
                  <a:extLst>
                    <a:ext uri="{9D8B030D-6E8A-4147-A177-3AD203B41FA5}">
                      <a16:colId xmlns="" xmlns:a16="http://schemas.microsoft.com/office/drawing/2014/main" val="1401600897"/>
                    </a:ext>
                  </a:extLst>
                </a:gridCol>
                <a:gridCol w="1992654">
                  <a:extLst>
                    <a:ext uri="{9D8B030D-6E8A-4147-A177-3AD203B41FA5}">
                      <a16:colId xmlns="" xmlns:a16="http://schemas.microsoft.com/office/drawing/2014/main" val="1428708301"/>
                    </a:ext>
                  </a:extLst>
                </a:gridCol>
                <a:gridCol w="2132846">
                  <a:extLst>
                    <a:ext uri="{9D8B030D-6E8A-4147-A177-3AD203B41FA5}">
                      <a16:colId xmlns="" xmlns:a16="http://schemas.microsoft.com/office/drawing/2014/main" val="853268858"/>
                    </a:ext>
                  </a:extLst>
                </a:gridCol>
                <a:gridCol w="2132846">
                  <a:extLst>
                    <a:ext uri="{9D8B030D-6E8A-4147-A177-3AD203B41FA5}">
                      <a16:colId xmlns="" xmlns:a16="http://schemas.microsoft.com/office/drawing/2014/main" val="4075654399"/>
                    </a:ext>
                  </a:extLst>
                </a:gridCol>
              </a:tblGrid>
              <a:tr h="3817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Критерии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SAP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</a:rPr>
                        <a:t>SuccessFactors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</a:rPr>
                        <a:t>Naumen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</a:rPr>
                        <a:t>KnowledgeCat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WebTutor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818919"/>
                  </a:ext>
                </a:extLst>
              </a:tr>
              <a:tr h="3817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Используется в Банке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031993"/>
                  </a:ext>
                </a:extLst>
              </a:tr>
              <a:tr h="3817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Полнота модулей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70337746"/>
                  </a:ext>
                </a:extLst>
              </a:tr>
              <a:tr h="7872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Стоимость внедрения/доработки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smtClean="0">
                          <a:effectLst/>
                        </a:rPr>
                        <a:t>3 000 000,00 р.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smtClean="0">
                          <a:effectLst/>
                        </a:rPr>
                        <a:t>1 980 000,</a:t>
                      </a:r>
                      <a:r>
                        <a:rPr lang="ru-RU" sz="1600" baseline="0" dirty="0" smtClean="0">
                          <a:effectLst/>
                        </a:rPr>
                        <a:t>00 р.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smtClean="0">
                          <a:effectLst/>
                        </a:rPr>
                        <a:t>416 112,5 р.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00396157"/>
                  </a:ext>
                </a:extLst>
              </a:tr>
              <a:tr h="3817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Гибкость платформы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09643076"/>
                  </a:ext>
                </a:extLst>
              </a:tr>
              <a:tr h="7872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Сроки внедрения/доработки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smtClean="0">
                          <a:effectLst/>
                        </a:rPr>
                        <a:t>2 месяца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12 месяцев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 месяца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5279939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52395" y="5007394"/>
            <a:ext cx="853049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Иные аналоги</a:t>
            </a:r>
          </a:p>
          <a:p>
            <a:r>
              <a:rPr lang="ru-RU" sz="1600" dirty="0" err="1" smtClean="0"/>
              <a:t>Potok</a:t>
            </a:r>
            <a:r>
              <a:rPr lang="ru-RU" sz="1600" dirty="0"/>
              <a:t>, </a:t>
            </a:r>
            <a:r>
              <a:rPr lang="ru-RU" sz="1600" dirty="0" err="1"/>
              <a:t>Stafory</a:t>
            </a:r>
            <a:r>
              <a:rPr lang="ru-RU" sz="1600" dirty="0"/>
              <a:t> (робот Вера), </a:t>
            </a:r>
            <a:r>
              <a:rPr lang="ru-RU" sz="1600" dirty="0" err="1"/>
              <a:t>Talantix</a:t>
            </a:r>
            <a:r>
              <a:rPr lang="ru-RU" sz="1600" dirty="0"/>
              <a:t> (</a:t>
            </a:r>
            <a:r>
              <a:rPr lang="ru-RU" sz="1600" dirty="0" err="1"/>
              <a:t>Head</a:t>
            </a:r>
            <a:r>
              <a:rPr lang="ru-RU" sz="1600" dirty="0"/>
              <a:t> </a:t>
            </a:r>
            <a:r>
              <a:rPr lang="ru-RU" sz="1600" dirty="0" err="1"/>
              <a:t>Hunter</a:t>
            </a:r>
            <a:r>
              <a:rPr lang="ru-RU" sz="1600" dirty="0"/>
              <a:t>) и др. –только  </a:t>
            </a:r>
            <a:r>
              <a:rPr lang="ru-RU" sz="1600" dirty="0" err="1"/>
              <a:t>рекрутинг</a:t>
            </a:r>
            <a:endParaRPr lang="ru-RU" sz="1600" dirty="0"/>
          </a:p>
          <a:p>
            <a:r>
              <a:rPr lang="ru-RU" sz="1600" dirty="0" err="1" smtClean="0"/>
              <a:t>StartExam</a:t>
            </a:r>
            <a:r>
              <a:rPr lang="ru-RU" sz="1600" dirty="0" smtClean="0"/>
              <a:t> </a:t>
            </a:r>
            <a:r>
              <a:rPr lang="ru-RU" sz="1600" dirty="0"/>
              <a:t>– тестирование и оценка</a:t>
            </a:r>
          </a:p>
          <a:p>
            <a:r>
              <a:rPr lang="ru-RU" sz="1600" dirty="0" smtClean="0"/>
              <a:t>1-С </a:t>
            </a:r>
            <a:r>
              <a:rPr lang="ru-RU" sz="1600" dirty="0"/>
              <a:t>Управление персоналом: кадровый учет, обучение и мотивация (нет подбора)</a:t>
            </a:r>
          </a:p>
          <a:p>
            <a:r>
              <a:rPr lang="ru-RU" sz="1600" dirty="0" smtClean="0"/>
              <a:t>Босс-Кадровик </a:t>
            </a:r>
            <a:r>
              <a:rPr lang="ru-RU" sz="1600" dirty="0"/>
              <a:t>(нет подбора)</a:t>
            </a:r>
          </a:p>
        </p:txBody>
      </p:sp>
    </p:spTree>
    <p:extLst>
      <p:ext uri="{BB962C8B-B14F-4D97-AF65-F5344CB8AC3E}">
        <p14:creationId xmlns:p14="http://schemas.microsoft.com/office/powerpoint/2010/main" val="366502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2"/>
          <p:cNvSpPr/>
          <p:nvPr/>
        </p:nvSpPr>
        <p:spPr>
          <a:xfrm>
            <a:off x="160129" y="1759938"/>
            <a:ext cx="8707747" cy="44864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/>
            <a:r>
              <a:rPr lang="ru-RU" dirty="0"/>
              <a:t>Для стоимостной оценки ИК применяют коэффициент </a:t>
            </a:r>
            <a:r>
              <a:rPr lang="ru-RU" dirty="0" err="1" smtClean="0"/>
              <a:t>Тобина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 Коэффициент </a:t>
            </a:r>
            <a:r>
              <a:rPr lang="ru-RU" dirty="0"/>
              <a:t>относится к группе </a:t>
            </a:r>
            <a:r>
              <a:rPr lang="ru-RU" dirty="0" smtClean="0"/>
              <a:t>методов, основанных </a:t>
            </a:r>
            <a:r>
              <a:rPr lang="ru-RU" dirty="0"/>
              <a:t>на рыночной капитализации </a:t>
            </a:r>
            <a:r>
              <a:rPr lang="ru-RU" dirty="0" smtClean="0"/>
              <a:t>(</a:t>
            </a:r>
            <a:r>
              <a:rPr lang="en-US" dirty="0" smtClean="0"/>
              <a:t>Market </a:t>
            </a:r>
            <a:r>
              <a:rPr lang="en-US" dirty="0"/>
              <a:t>Capitalization </a:t>
            </a:r>
            <a:r>
              <a:rPr lang="en-US" dirty="0" smtClean="0"/>
              <a:t>Methods</a:t>
            </a:r>
            <a:r>
              <a:rPr lang="ru-RU" dirty="0" smtClean="0"/>
              <a:t>).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Рассматривается </a:t>
            </a:r>
            <a:r>
              <a:rPr lang="ru-RU" dirty="0"/>
              <a:t>соотношение рыночной цены компании (она может быть определена на основе данных о капитализации компании) к цене ее реальных активов</a:t>
            </a:r>
            <a:r>
              <a:rPr lang="ru-RU" dirty="0" smtClean="0"/>
              <a:t>.</a:t>
            </a:r>
          </a:p>
          <a:p>
            <a:pPr algn="ctr"/>
            <a:endParaRPr lang="ru-RU" dirty="0" smtClean="0"/>
          </a:p>
          <a:p>
            <a:pPr algn="ctr"/>
            <a:r>
              <a:rPr lang="en-US" dirty="0"/>
              <a:t>q</a:t>
            </a:r>
            <a:r>
              <a:rPr lang="en-US" dirty="0" smtClean="0"/>
              <a:t>= </a:t>
            </a:r>
            <a:r>
              <a:rPr lang="en-US" dirty="0"/>
              <a:t>P</a:t>
            </a:r>
            <a:r>
              <a:rPr lang="en-US" dirty="0" smtClean="0"/>
              <a:t>/C</a:t>
            </a:r>
            <a:endParaRPr lang="ru-RU" dirty="0"/>
          </a:p>
          <a:p>
            <a:pPr algn="just"/>
            <a:endParaRPr lang="ru-RU" dirty="0" smtClean="0"/>
          </a:p>
          <a:p>
            <a:r>
              <a:rPr lang="ru-RU" dirty="0"/>
              <a:t>P- рыночная стоимость активов фирмы (обычно определяется по курсу акций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r>
              <a:rPr lang="ru-RU" dirty="0"/>
              <a:t>С - восстановительная стоимость активов фирмы, равная сумме расходов, необходимых для приобретения активов фирмы по текущим ценам.</a:t>
            </a:r>
          </a:p>
          <a:p>
            <a:pPr algn="just"/>
            <a:endParaRPr lang="ru-RU" dirty="0" smtClean="0"/>
          </a:p>
          <a:p>
            <a:pPr algn="just"/>
            <a:endParaRPr lang="ru-RU" dirty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/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TextShape 1">
            <a:extLst>
              <a:ext uri="{FF2B5EF4-FFF2-40B4-BE49-F238E27FC236}">
                <a16:creationId xmlns="" xmlns:a16="http://schemas.microsoft.com/office/drawing/2014/main" id="{D2DD1432-5FDE-467D-AA23-B6BDA175AD04}"/>
              </a:ext>
            </a:extLst>
          </p:cNvPr>
          <p:cNvSpPr txBox="1"/>
          <p:nvPr/>
        </p:nvSpPr>
        <p:spPr>
          <a:xfrm>
            <a:off x="160129" y="896949"/>
            <a:ext cx="8229240" cy="575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2800" b="1" strike="noStrike" spc="-1" dirty="0" smtClean="0">
                <a:solidFill>
                  <a:schemeClr val="accent5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Приложение 2. Расчёты </a:t>
            </a:r>
            <a:endParaRPr lang="ru-RU" sz="2800" b="1" strike="noStrike" spc="-1" dirty="0">
              <a:solidFill>
                <a:schemeClr val="accent5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Номер слайда 1">
            <a:extLst>
              <a:ext uri="{FF2B5EF4-FFF2-40B4-BE49-F238E27FC236}">
                <a16:creationId xmlns="" xmlns:a16="http://schemas.microsoft.com/office/drawing/2014/main" id="{EF51C38D-B411-4B3D-9A0D-1CBC4CAF559D}"/>
              </a:ext>
            </a:extLst>
          </p:cNvPr>
          <p:cNvSpPr txBox="1">
            <a:spLocks/>
          </p:cNvSpPr>
          <p:nvPr/>
        </p:nvSpPr>
        <p:spPr>
          <a:xfrm>
            <a:off x="8403017" y="6398748"/>
            <a:ext cx="464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76E2F3F-B8C9-41C1-8EC3-EFF5AA30B266}" type="slidenum">
              <a:rPr lang="ru-RU" sz="2000" b="1" smtClean="0">
                <a:solidFill>
                  <a:schemeClr val="tx1"/>
                </a:solidFill>
              </a:rPr>
              <a:pPr algn="ctr"/>
              <a:t>18</a:t>
            </a:fld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82837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4D5A81E164CD041BA529771A470E742" ma:contentTypeVersion="1" ma:contentTypeDescription="Создание документа." ma:contentTypeScope="" ma:versionID="0e2838e2aaf41850e18badb7d7ee8eb5">
  <xsd:schema xmlns:xsd="http://www.w3.org/2001/XMLSchema" xmlns:xs="http://www.w3.org/2001/XMLSchema" xmlns:p="http://schemas.microsoft.com/office/2006/metadata/properties" xmlns:ns1="http://schemas.microsoft.com/sharepoint/v3" xmlns:ns2="97f31f36-aaa1-4286-ae25-245424b09676" targetNamespace="http://schemas.microsoft.com/office/2006/metadata/properties" ma:root="true" ma:fieldsID="5ba119e5bc59e56be8ba5ebdf586eda5" ns1:_="" ns2:_="">
    <xsd:import namespace="http://schemas.microsoft.com/sharepoint/v3"/>
    <xsd:import namespace="97f31f36-aaa1-4286-ae25-245424b09676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Дата начала расписания" ma:internalName="PublishingStartDate">
      <xsd:simpleType>
        <xsd:restriction base="dms:Unknown"/>
      </xsd:simpleType>
    </xsd:element>
    <xsd:element name="PublishingExpirationDate" ma:index="9" nillable="true" ma:displayName="Дата окончания расписания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f31f36-aaa1-4286-ae25-245424b09676" elementFormDefault="qualified">
    <xsd:import namespace="http://schemas.microsoft.com/office/2006/documentManagement/types"/>
    <xsd:import namespace="http://schemas.microsoft.com/office/infopath/2007/PartnerControls"/>
    <xsd:element name="_dlc_DocId" ma:index="10" nillable="true" ma:displayName="Значение идентификатора документа" ma:description="Значение идентификатора документа, присвоенного данному элементу." ma:internalName="_dlc_DocId" ma:readOnly="true">
      <xsd:simpleType>
        <xsd:restriction base="dms:Text"/>
      </xsd:simpleType>
    </xsd:element>
    <xsd:element name="_dlc_DocIdUrl" ma:index="11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2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97f31f36-aaa1-4286-ae25-245424b09676">MH4MX3A2JZ4F-322-32</_dlc_DocId>
    <_dlc_DocIdUrl xmlns="97f31f36-aaa1-4286-ae25-245424b09676">
      <Url>https://private.myskb.ru/News/_layouts/DocIdRedir.aspx?ID=MH4MX3A2JZ4F-322-32</Url>
      <Description>MH4MX3A2JZ4F-322-32</Description>
    </_dlc_DocIdUrl>
  </documentManagement>
</p:properties>
</file>

<file path=customXml/itemProps1.xml><?xml version="1.0" encoding="utf-8"?>
<ds:datastoreItem xmlns:ds="http://schemas.openxmlformats.org/officeDocument/2006/customXml" ds:itemID="{474B7248-ADFE-465B-A10E-291AC315A8EE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DFA376C1-E69E-4C9F-A8AA-FED53AE696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C6FFAB-1A3C-4589-A047-D8CB9CBF33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7f31f36-aaa1-4286-ae25-245424b096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5DE3319-8E1F-498E-88A6-FABACF7EACD9}">
  <ds:schemaRefs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terms/"/>
    <ds:schemaRef ds:uri="97f31f36-aaa1-4286-ae25-245424b09676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sharepoint/v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7717</TotalTime>
  <Words>768</Words>
  <Application>Microsoft Office PowerPoint</Application>
  <PresentationFormat>Экран (4:3)</PresentationFormat>
  <Paragraphs>308</Paragraphs>
  <Slides>18</Slides>
  <Notes>18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DejaVu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Парфенов Дмитрий Эдуардович</dc:creator>
  <dc:description/>
  <cp:lastModifiedBy>Пользователь Windows</cp:lastModifiedBy>
  <cp:revision>479</cp:revision>
  <dcterms:created xsi:type="dcterms:W3CDTF">2017-09-27T11:20:53Z</dcterms:created>
  <dcterms:modified xsi:type="dcterms:W3CDTF">2019-11-08T03:56:17Z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17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18</vt:i4>
  </property>
  <property fmtid="{D5CDD505-2E9C-101B-9397-08002B2CF9AE}" pid="12" name="ContentTypeId">
    <vt:lpwstr>0x010100D4D5A81E164CD041BA529771A470E742</vt:lpwstr>
  </property>
  <property fmtid="{D5CDD505-2E9C-101B-9397-08002B2CF9AE}" pid="13" name="_dlc_DocIdItemGuid">
    <vt:lpwstr>1a82ead1-a945-428f-8b7f-e5730c48538c</vt:lpwstr>
  </property>
</Properties>
</file>