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7" r:id="rId2"/>
    <p:sldId id="309" r:id="rId3"/>
    <p:sldId id="310" r:id="rId4"/>
    <p:sldId id="307" r:id="rId5"/>
    <p:sldId id="293" r:id="rId6"/>
    <p:sldId id="311" r:id="rId7"/>
    <p:sldId id="314" r:id="rId8"/>
    <p:sldId id="305" r:id="rId9"/>
    <p:sldId id="321" r:id="rId10"/>
    <p:sldId id="319" r:id="rId11"/>
    <p:sldId id="317" r:id="rId12"/>
    <p:sldId id="281" r:id="rId13"/>
    <p:sldId id="318" r:id="rId14"/>
    <p:sldId id="320" r:id="rId15"/>
    <p:sldId id="322" r:id="rId16"/>
  </p:sldIdLst>
  <p:sldSz cx="12190413" cy="6859588"/>
  <p:notesSz cx="6858000" cy="9144000"/>
  <p:defaultTextStyle>
    <a:defPPr>
      <a:defRPr lang="ru-RU"/>
    </a:defPPr>
    <a:lvl1pPr marL="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7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авел Shalupina" initials="ПS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0AB"/>
    <a:srgbClr val="30B6B6"/>
    <a:srgbClr val="FF5757"/>
    <a:srgbClr val="99FF33"/>
    <a:srgbClr val="FFFF00"/>
    <a:srgbClr val="FF9966"/>
    <a:srgbClr val="E13F1F"/>
    <a:srgbClr val="FCF600"/>
    <a:srgbClr val="FFD961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40" autoAdjust="0"/>
    <p:restoredTop sz="80549" autoAdjust="0"/>
  </p:normalViewPr>
  <p:slideViewPr>
    <p:cSldViewPr>
      <p:cViewPr>
        <p:scale>
          <a:sx n="70" d="100"/>
          <a:sy n="70" d="100"/>
        </p:scale>
        <p:origin x="-756" y="372"/>
      </p:cViewPr>
      <p:guideLst>
        <p:guide orient="horz" pos="2387"/>
        <p:guide pos="2880"/>
        <p:guide pos="384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GorohovaKO\Desktop\&#1050;&#1086;&#1087;&#1080;&#1103;%20&#1050;&#1085;&#1080;&#1075;&#1072;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269436774765022"/>
          <c:y val="9.9275701293460361E-2"/>
          <c:w val="0.4876729271132903"/>
          <c:h val="0.751382246264146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27-4F25-B16A-5684CF018E75}"/>
              </c:ext>
            </c:extLst>
          </c:dPt>
          <c:dLbls>
            <c:dLbl>
              <c:idx val="0"/>
              <c:layout>
                <c:manualLayout>
                  <c:x val="-0.14419679581640199"/>
                  <c:y val="0.13119387103639071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30%</a:t>
                    </a:r>
                    <a:endParaRPr lang="en-US" sz="2000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027-4F25-B16A-5684CF018E75}"/>
                </c:ext>
              </c:extLst>
            </c:dLbl>
            <c:dLbl>
              <c:idx val="1"/>
              <c:layout>
                <c:manualLayout>
                  <c:x val="-3.417511374405232E-2"/>
                  <c:y val="-0.2314112537734585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35%</a:t>
                    </a:r>
                    <a:endParaRPr lang="en-US" sz="1800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027-4F25-B16A-5684CF018E75}"/>
                </c:ext>
              </c:extLst>
            </c:dLbl>
            <c:dLbl>
              <c:idx val="2"/>
              <c:layout>
                <c:manualLayout>
                  <c:x val="0.12895722628244249"/>
                  <c:y val="-5.851047898291993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10%</a:t>
                    </a:r>
                    <a:endParaRPr lang="en-US" sz="1800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027-4F25-B16A-5684CF018E75}"/>
                </c:ext>
              </c:extLst>
            </c:dLbl>
            <c:dLbl>
              <c:idx val="3"/>
              <c:layout>
                <c:manualLayout>
                  <c:x val="0.108622915519303"/>
                  <c:y val="0.14064079827859355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19%</a:t>
                    </a:r>
                    <a:endParaRPr lang="en-US" sz="1800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027-4F25-B16A-5684CF018E75}"/>
                </c:ext>
              </c:extLst>
            </c:dLbl>
            <c:dLbl>
              <c:idx val="4"/>
              <c:layout>
                <c:manualLayout>
                  <c:x val="2.8240883797329808E-2"/>
                  <c:y val="0.1789936445808016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027-4F25-B16A-5684CF018E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Комплектующие и материалы</c:v>
                </c:pt>
                <c:pt idx="1">
                  <c:v>Инжиниринг</c:v>
                </c:pt>
                <c:pt idx="2">
                  <c:v>Сертификация</c:v>
                </c:pt>
                <c:pt idx="3">
                  <c:v>З/П рабочих</c:v>
                </c:pt>
                <c:pt idx="4">
                  <c:v>Накладные расходы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0.30000000000000004</c:v>
                </c:pt>
                <c:pt idx="1">
                  <c:v>0.35000000000000003</c:v>
                </c:pt>
                <c:pt idx="2">
                  <c:v>0.1</c:v>
                </c:pt>
                <c:pt idx="3">
                  <c:v>0.19</c:v>
                </c:pt>
                <c:pt idx="4">
                  <c:v>6.0000000000000005E-2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027-4F25-B16A-5684CF018E7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effectLst>
          <a:glow rad="50800">
            <a:schemeClr val="accent1">
              <a:alpha val="41000"/>
            </a:schemeClr>
          </a:glow>
        </a:effectLst>
      </c:spPr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871357430873695"/>
          <c:y val="0.1975425109020201"/>
          <c:w val="0.88503925921614601"/>
          <c:h val="0.7414749763638596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'[Диаграмма в Microsoft PowerPoint]Расчет ЧДД и срока окуп'!$C$23:$L$23</c:f>
              <c:numCache>
                <c:formatCode>_-* #,##0\ _₽_-;\-* #,##0\ _₽_-;_-* "-"??\ _₽_-;_-@_-</c:formatCode>
                <c:ptCount val="10"/>
                <c:pt idx="0">
                  <c:v>-1641.6666666666702</c:v>
                </c:pt>
                <c:pt idx="1">
                  <c:v>-829.80335076666495</c:v>
                </c:pt>
                <c:pt idx="2">
                  <c:v>-89.31263406666308</c:v>
                </c:pt>
                <c:pt idx="3">
                  <c:v>579.8054834333384</c:v>
                </c:pt>
                <c:pt idx="4">
                  <c:v>1186.4725766333399</c:v>
                </c:pt>
                <c:pt idx="5">
                  <c:v>1716.414125693341</c:v>
                </c:pt>
                <c:pt idx="6">
                  <c:v>2174.9835895533424</c:v>
                </c:pt>
                <c:pt idx="7">
                  <c:v>2562.180808213343</c:v>
                </c:pt>
                <c:pt idx="8">
                  <c:v>2878.0056216733442</c:v>
                </c:pt>
                <c:pt idx="9">
                  <c:v>3122.4578699333442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A1-4F7D-9507-6C57A5601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45599488"/>
        <c:axId val="145601664"/>
      </c:barChart>
      <c:catAx>
        <c:axId val="145599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ru-RU" sz="1600" b="0"/>
                  <a:t>Год</a:t>
                </a:r>
              </a:p>
            </c:rich>
          </c:tx>
          <c:layout>
            <c:manualLayout>
              <c:xMode val="edge"/>
              <c:yMode val="edge"/>
              <c:x val="0.52670291536234537"/>
              <c:y val="0.86496747785983019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/>
            </a:pPr>
            <a:endParaRPr lang="ru-RU"/>
          </a:p>
        </c:txPr>
        <c:crossAx val="145601664"/>
        <c:crosses val="autoZero"/>
        <c:auto val="1"/>
        <c:lblAlgn val="ctr"/>
        <c:lblOffset val="100"/>
        <c:noMultiLvlLbl val="0"/>
      </c:catAx>
      <c:valAx>
        <c:axId val="14560166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 sz="1600" b="0"/>
                </a:pPr>
                <a:r>
                  <a:rPr lang="ru-RU" sz="1600" b="0"/>
                  <a:t>Тыс.руб</a:t>
                </a:r>
              </a:p>
            </c:rich>
          </c:tx>
          <c:layout>
            <c:manualLayout>
              <c:xMode val="edge"/>
              <c:yMode val="edge"/>
              <c:x val="1.3630348261957822E-2"/>
              <c:y val="2.6437557237190927E-2"/>
            </c:manualLayout>
          </c:layout>
          <c:overlay val="0"/>
        </c:title>
        <c:numFmt formatCode="_-* #,##0\ _₽_-;\-* #,##0\ _₽_-;_-* &quot;-&quot;??\ _₽_-;_-@_-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/>
            </a:pPr>
            <a:endParaRPr lang="ru-RU"/>
          </a:p>
        </c:txPr>
        <c:crossAx val="1455994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AE0C88-F45C-4EE7-9572-962C9ABBB555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63720B9C-95B6-4221-8FD4-078526D9D0A0}">
      <dgm:prSet custT="1"/>
      <dgm:spPr>
        <a:solidFill>
          <a:schemeClr val="bg1">
            <a:lumMod val="65000"/>
          </a:schemeClr>
        </a:solidFill>
        <a:ln>
          <a:noFill/>
        </a:ln>
      </dgm:spPr>
      <dgm:t>
        <a:bodyPr/>
        <a:lstStyle/>
        <a:p>
          <a:pPr algn="l" rtl="0">
            <a:lnSpc>
              <a:spcPct val="100000"/>
            </a:lnSpc>
          </a:pPr>
          <a:r>
            <a:rPr lang="ru-RU" sz="2800" dirty="0" smtClean="0"/>
            <a:t>Масштабируемость предложенного подхода на весь парк локомотивов</a:t>
          </a:r>
          <a:endParaRPr lang="ru-RU" sz="2800" dirty="0"/>
        </a:p>
      </dgm:t>
    </dgm:pt>
    <dgm:pt modelId="{30C5B4F3-58AC-4241-A1FB-F31586B21A33}" type="parTrans" cxnId="{434895EF-1B8D-4A08-B72B-AC01B3E5E090}">
      <dgm:prSet/>
      <dgm:spPr/>
      <dgm:t>
        <a:bodyPr/>
        <a:lstStyle/>
        <a:p>
          <a:endParaRPr lang="ru-RU"/>
        </a:p>
      </dgm:t>
    </dgm:pt>
    <dgm:pt modelId="{B32C7DFC-38DA-41BE-87C3-CFA85289D89C}" type="sibTrans" cxnId="{434895EF-1B8D-4A08-B72B-AC01B3E5E090}">
      <dgm:prSet/>
      <dgm:spPr>
        <a:ln w="38100">
          <a:solidFill>
            <a:srgbClr val="3BA0AB"/>
          </a:solidFill>
        </a:ln>
      </dgm:spPr>
      <dgm:t>
        <a:bodyPr/>
        <a:lstStyle/>
        <a:p>
          <a:endParaRPr lang="ru-RU"/>
        </a:p>
      </dgm:t>
    </dgm:pt>
    <dgm:pt modelId="{324EE39A-67DA-41D2-8FCC-C5F8E5CDE8B0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 rtl="0">
            <a:lnSpc>
              <a:spcPct val="100000"/>
            </a:lnSpc>
          </a:pPr>
          <a:r>
            <a:rPr lang="ru-RU" sz="2800" dirty="0" smtClean="0"/>
            <a:t>Внедрение беспилотной технологии вождения подвижного состава</a:t>
          </a:r>
          <a:endParaRPr lang="ru-RU" sz="2800" dirty="0"/>
        </a:p>
      </dgm:t>
    </dgm:pt>
    <dgm:pt modelId="{B2F1047B-A3DF-49E6-B458-DAF23D794EF7}" type="parTrans" cxnId="{2ACFE682-19AF-4B51-8BFB-845C104ADF61}">
      <dgm:prSet/>
      <dgm:spPr/>
      <dgm:t>
        <a:bodyPr/>
        <a:lstStyle/>
        <a:p>
          <a:endParaRPr lang="ru-RU"/>
        </a:p>
      </dgm:t>
    </dgm:pt>
    <dgm:pt modelId="{7A5E593A-22EA-45F8-9FD3-0F2C0E402676}" type="sibTrans" cxnId="{2ACFE682-19AF-4B51-8BFB-845C104ADF61}">
      <dgm:prSet/>
      <dgm:spPr/>
      <dgm:t>
        <a:bodyPr/>
        <a:lstStyle/>
        <a:p>
          <a:endParaRPr lang="ru-RU"/>
        </a:p>
      </dgm:t>
    </dgm:pt>
    <dgm:pt modelId="{B2394F3A-C559-41A9-A7DF-7090F6ED6BA1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 rtl="0"/>
          <a:r>
            <a:rPr lang="ru-RU" sz="2800" dirty="0" smtClean="0"/>
            <a:t>Реализация данного подхода для трансформации отрасли</a:t>
          </a:r>
          <a:endParaRPr lang="ru-RU" sz="2800" dirty="0"/>
        </a:p>
      </dgm:t>
    </dgm:pt>
    <dgm:pt modelId="{DFA947AA-1D07-4F57-A18E-4F0665917B8B}" type="sibTrans" cxnId="{112FC961-8D17-4B5F-8B49-BACCAF0B25CA}">
      <dgm:prSet/>
      <dgm:spPr/>
      <dgm:t>
        <a:bodyPr/>
        <a:lstStyle/>
        <a:p>
          <a:endParaRPr lang="ru-RU"/>
        </a:p>
      </dgm:t>
    </dgm:pt>
    <dgm:pt modelId="{A896B0F3-A7A9-4CB1-A9FF-9070C012EDC5}" type="parTrans" cxnId="{112FC961-8D17-4B5F-8B49-BACCAF0B25CA}">
      <dgm:prSet/>
      <dgm:spPr/>
      <dgm:t>
        <a:bodyPr/>
        <a:lstStyle/>
        <a:p>
          <a:endParaRPr lang="ru-RU"/>
        </a:p>
      </dgm:t>
    </dgm:pt>
    <dgm:pt modelId="{848F7447-7F70-4EC7-92CC-AAB21EFF61AF}" type="pres">
      <dgm:prSet presAssocID="{AEAE0C88-F45C-4EE7-9572-962C9ABBB555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971E79E-B2A7-4C69-BB55-3BAC5FF76378}" type="pres">
      <dgm:prSet presAssocID="{AEAE0C88-F45C-4EE7-9572-962C9ABBB555}" presName="Name1" presStyleCnt="0"/>
      <dgm:spPr/>
      <dgm:t>
        <a:bodyPr/>
        <a:lstStyle/>
        <a:p>
          <a:endParaRPr lang="ru-RU"/>
        </a:p>
      </dgm:t>
    </dgm:pt>
    <dgm:pt modelId="{CDA3DFA3-0553-40D3-8F60-CBFA9F070055}" type="pres">
      <dgm:prSet presAssocID="{AEAE0C88-F45C-4EE7-9572-962C9ABBB555}" presName="cycle" presStyleCnt="0"/>
      <dgm:spPr/>
      <dgm:t>
        <a:bodyPr/>
        <a:lstStyle/>
        <a:p>
          <a:endParaRPr lang="ru-RU"/>
        </a:p>
      </dgm:t>
    </dgm:pt>
    <dgm:pt modelId="{A7B5659E-3795-4FA3-8BCA-B1B0DB4F3BE5}" type="pres">
      <dgm:prSet presAssocID="{AEAE0C88-F45C-4EE7-9572-962C9ABBB555}" presName="srcNode" presStyleLbl="node1" presStyleIdx="0" presStyleCnt="3"/>
      <dgm:spPr/>
      <dgm:t>
        <a:bodyPr/>
        <a:lstStyle/>
        <a:p>
          <a:endParaRPr lang="ru-RU"/>
        </a:p>
      </dgm:t>
    </dgm:pt>
    <dgm:pt modelId="{1E10F998-A9CE-4837-ABFC-14797A716E08}" type="pres">
      <dgm:prSet presAssocID="{AEAE0C88-F45C-4EE7-9572-962C9ABBB555}" presName="conn" presStyleLbl="parChTrans1D2" presStyleIdx="0" presStyleCnt="1"/>
      <dgm:spPr/>
      <dgm:t>
        <a:bodyPr/>
        <a:lstStyle/>
        <a:p>
          <a:endParaRPr lang="ru-RU"/>
        </a:p>
      </dgm:t>
    </dgm:pt>
    <dgm:pt modelId="{E405C242-F7A0-44F3-B245-A4E471F62A9E}" type="pres">
      <dgm:prSet presAssocID="{AEAE0C88-F45C-4EE7-9572-962C9ABBB555}" presName="extraNode" presStyleLbl="node1" presStyleIdx="0" presStyleCnt="3"/>
      <dgm:spPr/>
      <dgm:t>
        <a:bodyPr/>
        <a:lstStyle/>
        <a:p>
          <a:endParaRPr lang="ru-RU"/>
        </a:p>
      </dgm:t>
    </dgm:pt>
    <dgm:pt modelId="{EF50D9C8-E5CA-4CCB-9C20-37CBA2B379B0}" type="pres">
      <dgm:prSet presAssocID="{AEAE0C88-F45C-4EE7-9572-962C9ABBB555}" presName="dstNode" presStyleLbl="node1" presStyleIdx="0" presStyleCnt="3"/>
      <dgm:spPr/>
      <dgm:t>
        <a:bodyPr/>
        <a:lstStyle/>
        <a:p>
          <a:endParaRPr lang="ru-RU"/>
        </a:p>
      </dgm:t>
    </dgm:pt>
    <dgm:pt modelId="{CE6E62B3-6886-43B9-B4D3-1D0A900D105B}" type="pres">
      <dgm:prSet presAssocID="{63720B9C-95B6-4221-8FD4-078526D9D0A0}" presName="text_1" presStyleLbl="node1" presStyleIdx="0" presStyleCnt="3" custScaleY="987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EB860-9000-4472-8CDB-491E0DDC4E38}" type="pres">
      <dgm:prSet presAssocID="{63720B9C-95B6-4221-8FD4-078526D9D0A0}" presName="accent_1" presStyleCnt="0"/>
      <dgm:spPr/>
      <dgm:t>
        <a:bodyPr/>
        <a:lstStyle/>
        <a:p>
          <a:endParaRPr lang="ru-RU"/>
        </a:p>
      </dgm:t>
    </dgm:pt>
    <dgm:pt modelId="{317C5007-9B1F-4C7B-8785-086A4EA4D762}" type="pres">
      <dgm:prSet presAssocID="{63720B9C-95B6-4221-8FD4-078526D9D0A0}" presName="accentRepeatNode" presStyleLbl="solidFgAcc1" presStyleIdx="0" presStyleCnt="3"/>
      <dgm:spPr>
        <a:ln w="38100">
          <a:solidFill>
            <a:srgbClr val="3BA0AB"/>
          </a:solidFill>
        </a:ln>
      </dgm:spPr>
      <dgm:t>
        <a:bodyPr/>
        <a:lstStyle/>
        <a:p>
          <a:endParaRPr lang="ru-RU"/>
        </a:p>
      </dgm:t>
    </dgm:pt>
    <dgm:pt modelId="{B3EAE57D-8566-4B70-8509-8C7BA1B7CBCE}" type="pres">
      <dgm:prSet presAssocID="{B2394F3A-C559-41A9-A7DF-7090F6ED6BA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9D3342-F796-4ADA-BC45-E80360F46F2B}" type="pres">
      <dgm:prSet presAssocID="{B2394F3A-C559-41A9-A7DF-7090F6ED6BA1}" presName="accent_2" presStyleCnt="0"/>
      <dgm:spPr/>
    </dgm:pt>
    <dgm:pt modelId="{166DCF4C-CE22-4478-9F49-3D130EE94789}" type="pres">
      <dgm:prSet presAssocID="{B2394F3A-C559-41A9-A7DF-7090F6ED6BA1}" presName="accentRepeatNode" presStyleLbl="solidFgAcc1" presStyleIdx="1" presStyleCnt="3"/>
      <dgm:spPr>
        <a:ln w="38100">
          <a:solidFill>
            <a:srgbClr val="3BA0AB"/>
          </a:solidFill>
        </a:ln>
      </dgm:spPr>
      <dgm:t>
        <a:bodyPr/>
        <a:lstStyle/>
        <a:p>
          <a:endParaRPr lang="ru-RU"/>
        </a:p>
      </dgm:t>
    </dgm:pt>
    <dgm:pt modelId="{CBB301BC-F0EE-4C44-80A4-8221D6B8378C}" type="pres">
      <dgm:prSet presAssocID="{324EE39A-67DA-41D2-8FCC-C5F8E5CDE8B0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45BB44-B26C-472C-B3D2-7AF876E0DA36}" type="pres">
      <dgm:prSet presAssocID="{324EE39A-67DA-41D2-8FCC-C5F8E5CDE8B0}" presName="accent_3" presStyleCnt="0"/>
      <dgm:spPr/>
    </dgm:pt>
    <dgm:pt modelId="{3CB5A1DA-B9B8-4E59-AEEC-3F0C4405623A}" type="pres">
      <dgm:prSet presAssocID="{324EE39A-67DA-41D2-8FCC-C5F8E5CDE8B0}" presName="accentRepeatNode" presStyleLbl="solidFgAcc1" presStyleIdx="2" presStyleCnt="3"/>
      <dgm:spPr>
        <a:ln w="38100">
          <a:solidFill>
            <a:srgbClr val="3BA0AB"/>
          </a:solidFill>
        </a:ln>
      </dgm:spPr>
      <dgm:t>
        <a:bodyPr/>
        <a:lstStyle/>
        <a:p>
          <a:endParaRPr lang="ru-RU"/>
        </a:p>
      </dgm:t>
    </dgm:pt>
  </dgm:ptLst>
  <dgm:cxnLst>
    <dgm:cxn modelId="{112FC961-8D17-4B5F-8B49-BACCAF0B25CA}" srcId="{AEAE0C88-F45C-4EE7-9572-962C9ABBB555}" destId="{B2394F3A-C559-41A9-A7DF-7090F6ED6BA1}" srcOrd="1" destOrd="0" parTransId="{A896B0F3-A7A9-4CB1-A9FF-9070C012EDC5}" sibTransId="{DFA947AA-1D07-4F57-A18E-4F0665917B8B}"/>
    <dgm:cxn modelId="{ACD5F042-D1D1-4489-8F2A-5056563FBEBD}" type="presOf" srcId="{B32C7DFC-38DA-41BE-87C3-CFA85289D89C}" destId="{1E10F998-A9CE-4837-ABFC-14797A716E08}" srcOrd="0" destOrd="0" presId="urn:microsoft.com/office/officeart/2008/layout/VerticalCurvedList"/>
    <dgm:cxn modelId="{5D80643B-1C50-47F7-81F0-6693498C1264}" type="presOf" srcId="{B2394F3A-C559-41A9-A7DF-7090F6ED6BA1}" destId="{B3EAE57D-8566-4B70-8509-8C7BA1B7CBCE}" srcOrd="0" destOrd="0" presId="urn:microsoft.com/office/officeart/2008/layout/VerticalCurvedList"/>
    <dgm:cxn modelId="{A33A9893-4F1F-4BA2-9FC2-334453AD7EB1}" type="presOf" srcId="{63720B9C-95B6-4221-8FD4-078526D9D0A0}" destId="{CE6E62B3-6886-43B9-B4D3-1D0A900D105B}" srcOrd="0" destOrd="0" presId="urn:microsoft.com/office/officeart/2008/layout/VerticalCurvedList"/>
    <dgm:cxn modelId="{7C287D1D-8881-47BC-A02B-3C47ABF93486}" type="presOf" srcId="{324EE39A-67DA-41D2-8FCC-C5F8E5CDE8B0}" destId="{CBB301BC-F0EE-4C44-80A4-8221D6B8378C}" srcOrd="0" destOrd="0" presId="urn:microsoft.com/office/officeart/2008/layout/VerticalCurvedList"/>
    <dgm:cxn modelId="{2ACFE682-19AF-4B51-8BFB-845C104ADF61}" srcId="{AEAE0C88-F45C-4EE7-9572-962C9ABBB555}" destId="{324EE39A-67DA-41D2-8FCC-C5F8E5CDE8B0}" srcOrd="2" destOrd="0" parTransId="{B2F1047B-A3DF-49E6-B458-DAF23D794EF7}" sibTransId="{7A5E593A-22EA-45F8-9FD3-0F2C0E402676}"/>
    <dgm:cxn modelId="{434895EF-1B8D-4A08-B72B-AC01B3E5E090}" srcId="{AEAE0C88-F45C-4EE7-9572-962C9ABBB555}" destId="{63720B9C-95B6-4221-8FD4-078526D9D0A0}" srcOrd="0" destOrd="0" parTransId="{30C5B4F3-58AC-4241-A1FB-F31586B21A33}" sibTransId="{B32C7DFC-38DA-41BE-87C3-CFA85289D89C}"/>
    <dgm:cxn modelId="{D8508450-AD35-4884-A1AA-703F818F1FCE}" type="presOf" srcId="{AEAE0C88-F45C-4EE7-9572-962C9ABBB555}" destId="{848F7447-7F70-4EC7-92CC-AAB21EFF61AF}" srcOrd="0" destOrd="0" presId="urn:microsoft.com/office/officeart/2008/layout/VerticalCurvedList"/>
    <dgm:cxn modelId="{542D82F4-944B-4D30-8A8C-455EE8F3080A}" type="presParOf" srcId="{848F7447-7F70-4EC7-92CC-AAB21EFF61AF}" destId="{D971E79E-B2A7-4C69-BB55-3BAC5FF76378}" srcOrd="0" destOrd="0" presId="urn:microsoft.com/office/officeart/2008/layout/VerticalCurvedList"/>
    <dgm:cxn modelId="{5D7D4789-8C68-47A3-B7BC-F81075722893}" type="presParOf" srcId="{D971E79E-B2A7-4C69-BB55-3BAC5FF76378}" destId="{CDA3DFA3-0553-40D3-8F60-CBFA9F070055}" srcOrd="0" destOrd="0" presId="urn:microsoft.com/office/officeart/2008/layout/VerticalCurvedList"/>
    <dgm:cxn modelId="{DB322F91-7174-4D78-9C64-8FF89A21BD34}" type="presParOf" srcId="{CDA3DFA3-0553-40D3-8F60-CBFA9F070055}" destId="{A7B5659E-3795-4FA3-8BCA-B1B0DB4F3BE5}" srcOrd="0" destOrd="0" presId="urn:microsoft.com/office/officeart/2008/layout/VerticalCurvedList"/>
    <dgm:cxn modelId="{1EE5AC02-BF73-4299-96AC-B5DEBC131863}" type="presParOf" srcId="{CDA3DFA3-0553-40D3-8F60-CBFA9F070055}" destId="{1E10F998-A9CE-4837-ABFC-14797A716E08}" srcOrd="1" destOrd="0" presId="urn:microsoft.com/office/officeart/2008/layout/VerticalCurvedList"/>
    <dgm:cxn modelId="{39F9FD86-9A98-4243-927F-E13DFDBBF600}" type="presParOf" srcId="{CDA3DFA3-0553-40D3-8F60-CBFA9F070055}" destId="{E405C242-F7A0-44F3-B245-A4E471F62A9E}" srcOrd="2" destOrd="0" presId="urn:microsoft.com/office/officeart/2008/layout/VerticalCurvedList"/>
    <dgm:cxn modelId="{682DA45C-6BC5-4A93-BB76-C433AF3BCDAB}" type="presParOf" srcId="{CDA3DFA3-0553-40D3-8F60-CBFA9F070055}" destId="{EF50D9C8-E5CA-4CCB-9C20-37CBA2B379B0}" srcOrd="3" destOrd="0" presId="urn:microsoft.com/office/officeart/2008/layout/VerticalCurvedList"/>
    <dgm:cxn modelId="{DA06F071-74A2-4A78-9016-E6286A47796A}" type="presParOf" srcId="{D971E79E-B2A7-4C69-BB55-3BAC5FF76378}" destId="{CE6E62B3-6886-43B9-B4D3-1D0A900D105B}" srcOrd="1" destOrd="0" presId="urn:microsoft.com/office/officeart/2008/layout/VerticalCurvedList"/>
    <dgm:cxn modelId="{95A7C649-E4CC-41B0-BA15-2A1B52430E66}" type="presParOf" srcId="{D971E79E-B2A7-4C69-BB55-3BAC5FF76378}" destId="{E20EB860-9000-4472-8CDB-491E0DDC4E38}" srcOrd="2" destOrd="0" presId="urn:microsoft.com/office/officeart/2008/layout/VerticalCurvedList"/>
    <dgm:cxn modelId="{639C7043-E5FB-4589-8D3A-126C4E6F2D41}" type="presParOf" srcId="{E20EB860-9000-4472-8CDB-491E0DDC4E38}" destId="{317C5007-9B1F-4C7B-8785-086A4EA4D762}" srcOrd="0" destOrd="0" presId="urn:microsoft.com/office/officeart/2008/layout/VerticalCurvedList"/>
    <dgm:cxn modelId="{F8FDCA6E-9D70-4E7B-91B5-55809C82045F}" type="presParOf" srcId="{D971E79E-B2A7-4C69-BB55-3BAC5FF76378}" destId="{B3EAE57D-8566-4B70-8509-8C7BA1B7CBCE}" srcOrd="3" destOrd="0" presId="urn:microsoft.com/office/officeart/2008/layout/VerticalCurvedList"/>
    <dgm:cxn modelId="{98676C4C-C0DC-492A-A2BF-D96E5A5ACECC}" type="presParOf" srcId="{D971E79E-B2A7-4C69-BB55-3BAC5FF76378}" destId="{D19D3342-F796-4ADA-BC45-E80360F46F2B}" srcOrd="4" destOrd="0" presId="urn:microsoft.com/office/officeart/2008/layout/VerticalCurvedList"/>
    <dgm:cxn modelId="{6C7BC8AE-6442-4C23-8401-AB0964081825}" type="presParOf" srcId="{D19D3342-F796-4ADA-BC45-E80360F46F2B}" destId="{166DCF4C-CE22-4478-9F49-3D130EE94789}" srcOrd="0" destOrd="0" presId="urn:microsoft.com/office/officeart/2008/layout/VerticalCurvedList"/>
    <dgm:cxn modelId="{7BB80500-4F90-4862-B8B3-39F4BE1E4801}" type="presParOf" srcId="{D971E79E-B2A7-4C69-BB55-3BAC5FF76378}" destId="{CBB301BC-F0EE-4C44-80A4-8221D6B8378C}" srcOrd="5" destOrd="0" presId="urn:microsoft.com/office/officeart/2008/layout/VerticalCurvedList"/>
    <dgm:cxn modelId="{B22F71B3-FBAD-4B3F-B876-50BC4E31C357}" type="presParOf" srcId="{D971E79E-B2A7-4C69-BB55-3BAC5FF76378}" destId="{BC45BB44-B26C-472C-B3D2-7AF876E0DA36}" srcOrd="6" destOrd="0" presId="urn:microsoft.com/office/officeart/2008/layout/VerticalCurvedList"/>
    <dgm:cxn modelId="{2FAFA0E3-13E6-4644-8F23-1413F936939E}" type="presParOf" srcId="{BC45BB44-B26C-472C-B3D2-7AF876E0DA36}" destId="{3CB5A1DA-B9B8-4E59-AEEC-3F0C4405623A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0F998-A9CE-4837-ABFC-14797A716E08}">
      <dsp:nvSpPr>
        <dsp:cNvPr id="0" name=""/>
        <dsp:cNvSpPr/>
      </dsp:nvSpPr>
      <dsp:spPr>
        <a:xfrm>
          <a:off x="-6594247" y="-1008847"/>
          <a:ext cx="7851694" cy="7851694"/>
        </a:xfrm>
        <a:prstGeom prst="blockArc">
          <a:avLst>
            <a:gd name="adj1" fmla="val 18900000"/>
            <a:gd name="adj2" fmla="val 2700000"/>
            <a:gd name="adj3" fmla="val 275"/>
          </a:avLst>
        </a:prstGeom>
        <a:noFill/>
        <a:ln w="38100" cap="flat" cmpd="sng" algn="ctr">
          <a:solidFill>
            <a:srgbClr val="3BA0AB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E62B3-6886-43B9-B4D3-1D0A900D105B}">
      <dsp:nvSpPr>
        <dsp:cNvPr id="0" name=""/>
        <dsp:cNvSpPr/>
      </dsp:nvSpPr>
      <dsp:spPr>
        <a:xfrm>
          <a:off x="809759" y="590849"/>
          <a:ext cx="10541715" cy="1151899"/>
        </a:xfrm>
        <a:prstGeom prst="rect">
          <a:avLst/>
        </a:prstGeom>
        <a:solidFill>
          <a:schemeClr val="bg1">
            <a:lumMod val="6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6147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Масштабируемость предложенного подхода на весь парк локомотивов</a:t>
          </a:r>
          <a:endParaRPr lang="ru-RU" sz="2800" kern="1200" dirty="0"/>
        </a:p>
      </dsp:txBody>
      <dsp:txXfrm>
        <a:off x="809759" y="590849"/>
        <a:ext cx="10541715" cy="1151899"/>
      </dsp:txXfrm>
    </dsp:sp>
    <dsp:sp modelId="{317C5007-9B1F-4C7B-8785-086A4EA4D762}">
      <dsp:nvSpPr>
        <dsp:cNvPr id="0" name=""/>
        <dsp:cNvSpPr/>
      </dsp:nvSpPr>
      <dsp:spPr>
        <a:xfrm>
          <a:off x="80509" y="437549"/>
          <a:ext cx="1458499" cy="14584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3BA0A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EAE57D-8566-4B70-8509-8C7BA1B7CBCE}">
      <dsp:nvSpPr>
        <dsp:cNvPr id="0" name=""/>
        <dsp:cNvSpPr/>
      </dsp:nvSpPr>
      <dsp:spPr>
        <a:xfrm>
          <a:off x="1233890" y="2333599"/>
          <a:ext cx="10117584" cy="1166799"/>
        </a:xfrm>
        <a:prstGeom prst="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6147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Реализация данного подхода для трансформации отрасли</a:t>
          </a:r>
          <a:endParaRPr lang="ru-RU" sz="2800" kern="1200" dirty="0"/>
        </a:p>
      </dsp:txBody>
      <dsp:txXfrm>
        <a:off x="1233890" y="2333599"/>
        <a:ext cx="10117584" cy="1166799"/>
      </dsp:txXfrm>
    </dsp:sp>
    <dsp:sp modelId="{166DCF4C-CE22-4478-9F49-3D130EE94789}">
      <dsp:nvSpPr>
        <dsp:cNvPr id="0" name=""/>
        <dsp:cNvSpPr/>
      </dsp:nvSpPr>
      <dsp:spPr>
        <a:xfrm>
          <a:off x="504640" y="2187749"/>
          <a:ext cx="1458499" cy="14584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3BA0A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B301BC-F0EE-4C44-80A4-8221D6B8378C}">
      <dsp:nvSpPr>
        <dsp:cNvPr id="0" name=""/>
        <dsp:cNvSpPr/>
      </dsp:nvSpPr>
      <dsp:spPr>
        <a:xfrm>
          <a:off x="809759" y="4083799"/>
          <a:ext cx="10541715" cy="1166799"/>
        </a:xfrm>
        <a:prstGeom prst="rect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6147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Внедрение беспилотной технологии вождения подвижного состава</a:t>
          </a:r>
          <a:endParaRPr lang="ru-RU" sz="2800" kern="1200" dirty="0"/>
        </a:p>
      </dsp:txBody>
      <dsp:txXfrm>
        <a:off x="809759" y="4083799"/>
        <a:ext cx="10541715" cy="1166799"/>
      </dsp:txXfrm>
    </dsp:sp>
    <dsp:sp modelId="{3CB5A1DA-B9B8-4E59-AEEC-3F0C4405623A}">
      <dsp:nvSpPr>
        <dsp:cNvPr id="0" name=""/>
        <dsp:cNvSpPr/>
      </dsp:nvSpPr>
      <dsp:spPr>
        <a:xfrm>
          <a:off x="80509" y="3937949"/>
          <a:ext cx="1458499" cy="145849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3BA0A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0.7304</cdr:x>
      <cdr:y>0.65094</cdr:y>
    </cdr:from>
    <cdr:to>
      <cdr:x>1</cdr:x>
      <cdr:y>0.72786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95776" y="2330835"/>
          <a:ext cx="1511803" cy="275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Инжиниринг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0.68058</cdr:x>
      <cdr:y>0.02753</cdr:y>
    </cdr:from>
    <cdr:to>
      <cdr:x>1</cdr:x>
      <cdr:y>0.21699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16424" y="98587"/>
          <a:ext cx="1791155" cy="678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Комплектующие</a:t>
          </a:r>
          <a:r>
            <a:rPr lang="ru-RU" sz="1200" dirty="0" smtClean="0"/>
            <a:t> </a:t>
          </a:r>
          <a:r>
            <a:rPr lang="ru-RU" sz="1600" dirty="0" smtClean="0"/>
            <a:t>и</a:t>
          </a:r>
          <a:r>
            <a:rPr lang="ru-RU" sz="1200" dirty="0" smtClean="0"/>
            <a:t> </a:t>
          </a:r>
          <a:r>
            <a:rPr lang="ru-RU" sz="1600" dirty="0" smtClean="0"/>
            <a:t>материалы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0.01284</cdr:x>
      <cdr:y>0.53028</cdr:y>
    </cdr:from>
    <cdr:to>
      <cdr:x>0.27712</cdr:x>
      <cdr:y>0.60968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009" y="1898787"/>
          <a:ext cx="1481964" cy="284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Сертификация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0.08989</cdr:x>
      <cdr:y>0</cdr:y>
    </cdr:from>
    <cdr:to>
      <cdr:x>0.48496</cdr:x>
      <cdr:y>0.08786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04056" y="0"/>
          <a:ext cx="2215386" cy="314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Накладные расходы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0.05136</cdr:x>
      <cdr:y>0.20852</cdr:y>
    </cdr:from>
    <cdr:to>
      <cdr:x>0.27626</cdr:x>
      <cdr:y>0.28792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88032" y="746659"/>
          <a:ext cx="1261145" cy="2843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З/п рабочих</a:t>
          </a:r>
        </a:p>
        <a:p xmlns:a="http://schemas.openxmlformats.org/drawingml/2006/main">
          <a:endParaRPr lang="ru-RU" sz="1600" dirty="0"/>
        </a:p>
      </cdr:txBody>
    </cdr:sp>
  </cdr:relSizeAnchor>
  <cdr:relSizeAnchor xmlns:cdr="http://schemas.openxmlformats.org/drawingml/2006/chartDrawing">
    <cdr:from>
      <cdr:x>0.07543</cdr:x>
      <cdr:y>0.62341</cdr:y>
    </cdr:from>
    <cdr:to>
      <cdr:x>0.30658</cdr:x>
      <cdr:y>0.64248</cdr:y>
    </cdr:to>
    <cdr:cxnSp macro="">
      <cdr:nvCxnSpPr>
        <cdr:cNvPr id="8" name="Соединительная линия уступом 7"/>
        <cdr:cNvCxnSpPr/>
      </cdr:nvCxnSpPr>
      <cdr:spPr>
        <a:xfrm xmlns:a="http://schemas.openxmlformats.org/drawingml/2006/main">
          <a:off x="423003" y="2232247"/>
          <a:ext cx="1296144" cy="68288"/>
        </a:xfrm>
        <a:prstGeom xmlns:a="http://schemas.openxmlformats.org/drawingml/2006/main" prst="bentConnector3">
          <a:avLst>
            <a:gd name="adj1" fmla="val 74051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0.07543</cdr:x>
      <cdr:y>0.30061</cdr:y>
    </cdr:from>
    <cdr:to>
      <cdr:x>0.29373</cdr:x>
      <cdr:y>0.32072</cdr:y>
    </cdr:to>
    <cdr:cxnSp macro="">
      <cdr:nvCxnSpPr>
        <cdr:cNvPr id="16" name="Соединительная линия уступом 15"/>
        <cdr:cNvCxnSpPr/>
      </cdr:nvCxnSpPr>
      <cdr:spPr>
        <a:xfrm xmlns:a="http://schemas.openxmlformats.org/drawingml/2006/main">
          <a:off x="423003" y="1076399"/>
          <a:ext cx="1224136" cy="72008"/>
        </a:xfrm>
        <a:prstGeom xmlns:a="http://schemas.openxmlformats.org/drawingml/2006/main" prst="bentConnector3">
          <a:avLst>
            <a:gd name="adj1" fmla="val 61884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0.16532</cdr:x>
      <cdr:y>0.0794</cdr:y>
    </cdr:from>
    <cdr:to>
      <cdr:x>0.48635</cdr:x>
      <cdr:y>0.10055</cdr:y>
    </cdr:to>
    <cdr:cxnSp macro="">
      <cdr:nvCxnSpPr>
        <cdr:cNvPr id="17" name="Соединительная линия уступом 16"/>
        <cdr:cNvCxnSpPr/>
      </cdr:nvCxnSpPr>
      <cdr:spPr>
        <a:xfrm xmlns:a="http://schemas.openxmlformats.org/drawingml/2006/main">
          <a:off x="927059" y="284311"/>
          <a:ext cx="1800200" cy="75728"/>
        </a:xfrm>
        <a:prstGeom xmlns:a="http://schemas.openxmlformats.org/drawingml/2006/main" prst="bentConnector3">
          <a:avLst>
            <a:gd name="adj1" fmla="val 82324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0.68058</cdr:x>
      <cdr:y>0.74303</cdr:y>
    </cdr:from>
    <cdr:to>
      <cdr:x>0.89727</cdr:x>
      <cdr:y>0.7716</cdr:y>
    </cdr:to>
    <cdr:cxnSp macro="">
      <cdr:nvCxnSpPr>
        <cdr:cNvPr id="31" name="Соединительная линия уступом 30"/>
        <cdr:cNvCxnSpPr/>
      </cdr:nvCxnSpPr>
      <cdr:spPr>
        <a:xfrm xmlns:a="http://schemas.openxmlformats.org/drawingml/2006/main" flipV="1">
          <a:off x="3816424" y="2660571"/>
          <a:ext cx="1215088" cy="102312"/>
        </a:xfrm>
        <a:prstGeom xmlns:a="http://schemas.openxmlformats.org/drawingml/2006/main" prst="bentConnector3">
          <a:avLst>
            <a:gd name="adj1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0.71749</cdr:x>
      <cdr:y>0.20006</cdr:y>
    </cdr:from>
    <cdr:to>
      <cdr:x>0.93579</cdr:x>
      <cdr:y>0.22017</cdr:y>
    </cdr:to>
    <cdr:cxnSp macro="">
      <cdr:nvCxnSpPr>
        <cdr:cNvPr id="44" name="Соединительная линия уступом 43"/>
        <cdr:cNvCxnSpPr/>
      </cdr:nvCxnSpPr>
      <cdr:spPr>
        <a:xfrm xmlns:a="http://schemas.openxmlformats.org/drawingml/2006/main" flipV="1">
          <a:off x="4023403" y="716359"/>
          <a:ext cx="1224136" cy="72008"/>
        </a:xfrm>
        <a:prstGeom xmlns:a="http://schemas.openxmlformats.org/drawingml/2006/main" prst="bentConnector3">
          <a:avLst>
            <a:gd name="adj1" fmla="val 26233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0D34D-8EC2-40DF-A06F-30F13BC3D59C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2F443-E766-421C-93B7-16A5A2B456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677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dirty="0" smtClean="0"/>
              <a:t>Добрый день, уважаемые коллеги!</a:t>
            </a:r>
            <a:r>
              <a:rPr lang="en-US" sz="1000" baseline="0" dirty="0" smtClean="0"/>
              <a:t> </a:t>
            </a:r>
          </a:p>
          <a:p>
            <a:r>
              <a:rPr lang="ru-RU" sz="1000" baseline="0" dirty="0" smtClean="0"/>
              <a:t>Я Митраков и мой коллега Харисов хотели бы представить вам проект команды Уральские локомотивы на тему «»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F34D-8F29-42DA-877E-F116AEF44BE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222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Железнодорожная</a:t>
            </a:r>
            <a:r>
              <a:rPr lang="ru-RU" baseline="0" dirty="0" smtClean="0">
                <a:solidFill>
                  <a:schemeClr val="bg2">
                    <a:lumMod val="25000"/>
                  </a:schemeClr>
                </a:solidFill>
              </a:rPr>
              <a:t> отрасль является неотъемлемой частью экономики нашей страны и мира в целом. Сегодня парк тягового подвижного состава РФ превышает отметку более чем в 21 тысячу единиц.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04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Ежедневно в железнодорожной отрасли наблюдается такие проблемы как: повышенный расход электроэнергии, низкие коэффициенты  использования мощности локомотива, повышенный износ колес и рельсов, срыв графиков движения и увеличение интервалов движения между поездами, в течении которого инфраструктура не приносит прибыль.</a:t>
            </a:r>
          </a:p>
          <a:p>
            <a:r>
              <a:rPr lang="ru-RU" baseline="0" dirty="0" smtClean="0"/>
              <a:t>Анализ причин существующих проблем показал, что более половины вышеперечисленных проблем связано с человеческим фактором. Несмотря на то что в подготовке и управлении локомотивами задействовано более 300 </a:t>
            </a:r>
            <a:r>
              <a:rPr lang="ru-RU" baseline="0" dirty="0" err="1" smtClean="0"/>
              <a:t>тыс.человек</a:t>
            </a:r>
            <a:r>
              <a:rPr lang="ru-RU" baseline="0" dirty="0" smtClean="0"/>
              <a:t>, и холдингом РЖД ведутся постоянные работы по повышению квалификации персонала, все равно сохраняется острая ситуация с нехваткой высококвалифицированных машинистов. Несовершенство знания техники и ее возможностей, особенностей пути и его содержания приводят к вышеперечисленным недостаткам.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r>
              <a:rPr lang="ru-RU" baseline="0" dirty="0" smtClean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143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Мировой опыт внедрения цифровых технологий в различных областях машиностроительных, транспортных и других отраслях нашей жизни показывают, что инновационные технологии позволяют значительно сократить влияние человеческого фактора, а текущий уровень их развития обеспечивает высокую надежность и масштабируемость внутри одной продукции, отрасли. Так к примеру в стратегиях развития </a:t>
            </a:r>
            <a:r>
              <a:rPr lang="ru-RU" baseline="0" dirty="0" err="1" smtClean="0"/>
              <a:t>жд</a:t>
            </a:r>
            <a:r>
              <a:rPr lang="ru-RU" baseline="0" dirty="0" smtClean="0"/>
              <a:t> транспорта и холдинга РЖД, применение цифровых технологий рассматривается как приоритет (драйвер) развития отрасли.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338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соответствии с вышесказанным,</a:t>
            </a:r>
            <a:r>
              <a:rPr lang="ru-RU" baseline="0" dirty="0" smtClean="0"/>
              <a:t> целью нашей работы является ….</a:t>
            </a:r>
          </a:p>
          <a:p>
            <a:r>
              <a:rPr lang="ru-RU" baseline="0" dirty="0" smtClean="0"/>
              <a:t>По результатам реализации проекта, ожидается повышение и снижение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924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</a:t>
            </a:r>
            <a:r>
              <a:rPr lang="ru-RU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проекте, наша команда предлагает «</a:t>
            </a:r>
            <a:r>
              <a:rPr lang="ru-RU" sz="16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цифровизировать</a:t>
            </a:r>
            <a:r>
              <a:rPr lang="ru-RU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обычного машиниста, </a:t>
            </a:r>
            <a:r>
              <a:rPr lang="ru-RU" sz="16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т.е</a:t>
            </a:r>
            <a:r>
              <a:rPr lang="ru-RU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есть взять и дополнить его органы чувств цифровыми помощниками – машинным зрением, которое позволяет отслеживать путь на расстояние до1 км независимо от погодных условий, и нейронной сетью, управляющей тяговым двигателем, на основании данных получаемых с нескольких десятков датчиков. </a:t>
            </a:r>
            <a:endParaRPr lang="ru-RU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924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Все</a:t>
            </a:r>
            <a:r>
              <a:rPr lang="ru-RU" baseline="0" dirty="0" smtClean="0"/>
              <a:t> существующие системы управления приводом электровозов являются интеллектуальной собственностью зарубежных компаний, и все они имеют общий, но он очень большой недостаток. А именно то что система не может самостоятельно адаптироваться под условия внешней среды, что приводит к повышенному расходу ЭЭ, повышенному износу рельс и бандажей а самое главное уменьшается скорость и объемы перевозимого груза.</a:t>
            </a:r>
          </a:p>
          <a:p>
            <a:r>
              <a:rPr lang="ru-RU" baseline="0" dirty="0" smtClean="0"/>
              <a:t>И что бы устранить все эти недостатки мы предлагаем использовать искусственный интеллект, с помощью которого система сможет самостоятельно адаптироваться под условия внешней среды, что несомненно приведет к увеличению объемов перевозимых грузов, увеличению скорости и в целом пропускной способности а так же сократиться потребление ЭЭ. 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924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</a:t>
            </a:r>
            <a:r>
              <a:rPr lang="ru-RU" baseline="0" dirty="0" smtClean="0"/>
              <a:t> настоящее время скорость локомотива и пропускная способность железных дорог во многом зависит от квалификации машиниста.</a:t>
            </a:r>
          </a:p>
          <a:p>
            <a:r>
              <a:rPr lang="ru-RU" baseline="0" dirty="0" smtClean="0"/>
              <a:t>При применении искусственного интеллекта, система на основании данных о внешней среде и показателей локомотива сможет сама принимать решение как лучше ей двигаться в данной ситуации и все это не потребует вмешательства человека.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378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 дополнение к системе управления приводом будет устанавливаться блок машинного зрения, который позволит увеличить дальность видимости что в конечном счете приведет к увеличению безопасности  и скорости движения за счет раннего и безошибочного обнаружения посторонних препятствий на пути. Объединение блока МЗ и ИИ позволит значительно повысить технические характеристики локомотива, за счет применения новейших технологий мы получим локомотив нового поколения.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854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Наш</a:t>
            </a:r>
            <a:r>
              <a:rPr lang="ru-RU" baseline="0" dirty="0" smtClean="0"/>
              <a:t> проект является довольно сложным и амбициозным, поэтому нашей командой была разработана карта рисков, визуализация которой приведена на экране.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57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Экономический</a:t>
            </a:r>
            <a:r>
              <a:rPr lang="ru-RU" baseline="0" dirty="0" smtClean="0"/>
              <a:t> эффект в проекте будет достигнут путем сокращения потребления электроэнергии. Внедрение в  локомотив машинного зрения и нейронного интеллекта……… позволит сократить расход электроэнергии на  ориентировочно 3%, путем…………………. Ориентировочные  Инвестиционные вложения в машинное зрение и нейронный интеллект составят 197 млн, рублей. Из расчета годовой программы выпуска локомотивов ( 120  локо)  и дооснащение каждого локомотива, позволит получить положительный экономический эффект на 4 год.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Данные из тягового расчета </a:t>
            </a:r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5737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В настоящее время завершена разработка алгоритмов ИИ, разработан цифровой двойник, установлен блок машинного зрения, проводятся первые тесты. Следующие этапы предполагают интеграцию ИИ в локомотив, натурное обучение и сертификацию локомотива.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573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</a:t>
            </a:r>
            <a:r>
              <a:rPr lang="ru-RU" baseline="0" dirty="0" smtClean="0"/>
              <a:t> результатам работы можно сделать следующие выводы: </a:t>
            </a:r>
          </a:p>
          <a:p>
            <a:r>
              <a:rPr lang="ru-RU" baseline="0" dirty="0" smtClean="0"/>
              <a:t>-разработана концепция электровоза нового поколения, позволяющая добиться ….увеличения - снижения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317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r>
              <a:rPr lang="ru-RU" baseline="0" dirty="0" smtClean="0"/>
              <a:t>Ключевой особенностью проекта является построение гибких цифровых инструментов управления локомотивами, обеспечивающих непрерывную модернизацию и совершенствование. Это позволяет нам выделить следующие перспективы у проекта:</a:t>
            </a:r>
          </a:p>
          <a:p>
            <a:pPr marL="285750" indent="-285750">
              <a:buFontTx/>
              <a:buChar char="-"/>
            </a:pPr>
            <a:r>
              <a:rPr lang="ru-RU" baseline="0" dirty="0" smtClean="0"/>
              <a:t>Масштабируемость предложенного подхода на весь парк наших локомотивов, включая уже выпущенные;</a:t>
            </a:r>
          </a:p>
          <a:p>
            <a:pPr marL="285750" indent="-285750">
              <a:buFontTx/>
              <a:buChar char="-"/>
            </a:pPr>
            <a:r>
              <a:rPr lang="ru-RU" baseline="0" dirty="0" smtClean="0"/>
              <a:t>Реализация нашего подхода для трансформации отрасли;</a:t>
            </a:r>
          </a:p>
          <a:p>
            <a:pPr marL="285750" indent="-285750">
              <a:buFontTx/>
              <a:buChar char="-"/>
            </a:pPr>
            <a:r>
              <a:rPr lang="ru-RU" baseline="0" dirty="0" smtClean="0"/>
              <a:t>Развитие технологии до уровня, позволяющего внедрить безлюдные технологии вождения подвижного состава…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2F443-E766-421C-93B7-16A5A2B4566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317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0" dirty="0" smtClean="0"/>
              <a:t>Добрый день, уважаемые коллеги!</a:t>
            </a:r>
            <a:r>
              <a:rPr lang="en-US" sz="1000" baseline="0" dirty="0" smtClean="0"/>
              <a:t> </a:t>
            </a:r>
          </a:p>
          <a:p>
            <a:r>
              <a:rPr lang="ru-RU" sz="1000" baseline="0" dirty="0" smtClean="0"/>
              <a:t>Я Митраков и мой коллега Харисов хотели бы представить вам проект команды Уральские локомотивы на тему «»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F34D-8F29-42DA-877E-F116AEF44BEB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625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22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CF1A-B127-412B-A278-7BC0E7D21793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84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3A80E-21C3-4341-A78A-5AD12CA67386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513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91743-EB9F-4E37-9B37-F71CAAFB3BBE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607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522" y="1600573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6793" y="1600573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4780-0E6C-4246-84F9-1A37DA74F3CD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232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70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70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00" b="1"/>
            </a:lvl4pPr>
            <a:lvl5pPr marL="2438278" indent="0">
              <a:buNone/>
              <a:defRPr sz="2100" b="1"/>
            </a:lvl5pPr>
            <a:lvl6pPr marL="3047848" indent="0">
              <a:buNone/>
              <a:defRPr sz="2100" b="1"/>
            </a:lvl6pPr>
            <a:lvl7pPr marL="3657418" indent="0">
              <a:buNone/>
              <a:defRPr sz="2100" b="1"/>
            </a:lvl7pPr>
            <a:lvl8pPr marL="4266987" indent="0">
              <a:buNone/>
              <a:defRPr sz="2100" b="1"/>
            </a:lvl8pPr>
            <a:lvl9pPr marL="4876557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5" y="1535470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70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00" b="1"/>
            </a:lvl4pPr>
            <a:lvl5pPr marL="2438278" indent="0">
              <a:buNone/>
              <a:defRPr sz="2100" b="1"/>
            </a:lvl5pPr>
            <a:lvl6pPr marL="3047848" indent="0">
              <a:buNone/>
              <a:defRPr sz="2100" b="1"/>
            </a:lvl6pPr>
            <a:lvl7pPr marL="3657418" indent="0">
              <a:buNone/>
              <a:defRPr sz="2100" b="1"/>
            </a:lvl7pPr>
            <a:lvl8pPr marL="4266987" indent="0">
              <a:buNone/>
              <a:defRPr sz="2100" b="1"/>
            </a:lvl8pPr>
            <a:lvl9pPr marL="4876557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565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E04A9-B496-40E3-991A-C1484A92AB5F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044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03B94-B599-4C8E-8128-B57501482D37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75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A643-703C-40E8-8584-8D29B004CFE5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838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5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5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70" indent="0">
              <a:buNone/>
              <a:defRPr sz="1600"/>
            </a:lvl2pPr>
            <a:lvl3pPr marL="1219140" indent="0">
              <a:buNone/>
              <a:defRPr sz="1300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E6B08-BAB2-45B9-9F6A-482B32A09197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25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3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70" indent="0">
              <a:buNone/>
              <a:defRPr sz="3700"/>
            </a:lvl2pPr>
            <a:lvl3pPr marL="1219140" indent="0">
              <a:buNone/>
              <a:defRPr sz="3200"/>
            </a:lvl3pPr>
            <a:lvl4pPr marL="1828709" indent="0">
              <a:buNone/>
              <a:defRPr sz="2700"/>
            </a:lvl4pPr>
            <a:lvl5pPr marL="2438278" indent="0">
              <a:buNone/>
              <a:defRPr sz="2700"/>
            </a:lvl5pPr>
            <a:lvl6pPr marL="3047848" indent="0">
              <a:buNone/>
              <a:defRPr sz="2700"/>
            </a:lvl6pPr>
            <a:lvl7pPr marL="3657418" indent="0">
              <a:buNone/>
              <a:defRPr sz="2700"/>
            </a:lvl7pPr>
            <a:lvl8pPr marL="4266987" indent="0">
              <a:buNone/>
              <a:defRPr sz="2700"/>
            </a:lvl8pPr>
            <a:lvl9pPr marL="4876557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70" indent="0">
              <a:buNone/>
              <a:defRPr sz="1600"/>
            </a:lvl2pPr>
            <a:lvl3pPr marL="1219140" indent="0">
              <a:buNone/>
              <a:defRPr sz="1300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5D3EE-5536-402F-A453-DCFBE457A684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590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1A22-757F-46FA-A95D-42BEA08BB610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325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2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49DE-73D0-4B93-93C5-53448EE6FA6C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62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8000" r="-3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898" tIns="60948" rIns="121898" bIns="609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527011"/>
          </a:xfrm>
          <a:prstGeom prst="rect">
            <a:avLst/>
          </a:prstGeom>
        </p:spPr>
        <p:txBody>
          <a:bodyPr vert="horz" lIns="121898" tIns="60948" rIns="121898" bIns="609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7824"/>
            <a:ext cx="2844430" cy="365210"/>
          </a:xfrm>
          <a:prstGeom prst="rect">
            <a:avLst/>
          </a:prstGeom>
        </p:spPr>
        <p:txBody>
          <a:bodyPr vert="horz" lIns="121898" tIns="60948" rIns="121898" bIns="6094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8F9CB-E259-4EBA-96DC-C5D1EF549008}" type="datetime1">
              <a:rPr lang="ru-RU" smtClean="0"/>
              <a:pPr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4"/>
            <a:ext cx="3860297" cy="365210"/>
          </a:xfrm>
          <a:prstGeom prst="rect">
            <a:avLst/>
          </a:prstGeom>
        </p:spPr>
        <p:txBody>
          <a:bodyPr vert="horz" lIns="121898" tIns="60948" rIns="121898" bIns="6094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121898" tIns="60948" rIns="121898" bIns="6094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F7A84-1A31-44F9-B0EF-4EE61D0360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38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21914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6.wdp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3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emf"/><Relationship Id="rId4" Type="http://schemas.openxmlformats.org/officeDocument/2006/relationships/diagramLayout" Target="../diagrams/layout1.xml"/><Relationship Id="rId9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35.png"/><Relationship Id="rId4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861842"/>
            <a:ext cx="12190413" cy="2997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454" y="765498"/>
            <a:ext cx="3024336" cy="172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2781722"/>
            <a:ext cx="12190413" cy="1080120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06" y="1773610"/>
            <a:ext cx="3384376" cy="389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10630" y="4437906"/>
            <a:ext cx="10572710" cy="1446526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ctr"/>
            <a:r>
              <a:rPr lang="ru-RU" sz="4300" b="1" cap="all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Цифровизация как приоритет технологической модернизации</a:t>
            </a:r>
            <a:endParaRPr lang="ru-RU" sz="4300" dirty="0">
              <a:solidFill>
                <a:srgbClr val="C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150990" y="2997746"/>
            <a:ext cx="432048" cy="135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903518" y="3069754"/>
            <a:ext cx="432048" cy="1356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646934" y="3294162"/>
            <a:ext cx="432048" cy="135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150990" y="3501802"/>
            <a:ext cx="432048" cy="1356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7967414" y="3006130"/>
            <a:ext cx="432048" cy="135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471470" y="3213770"/>
            <a:ext cx="432048" cy="135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535366" y="3141762"/>
            <a:ext cx="432048" cy="1356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4077866"/>
            <a:ext cx="12190413" cy="8039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465" l="10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36" y="125653"/>
            <a:ext cx="3019542" cy="431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41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D:\C23.pn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3495684" y="589112"/>
            <a:ext cx="8471471" cy="43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5983" y="6494378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 smtClean="0"/>
              <a:pPr/>
              <a:t>2</a:t>
            </a:fld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02718" y="0"/>
            <a:ext cx="9145016" cy="621482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bg1"/>
                </a:solidFill>
              </a:rPr>
              <a:t>Отраслевые особенности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4" y="4509914"/>
            <a:ext cx="4548297" cy="2214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11030" y="5119077"/>
            <a:ext cx="63367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Парк тягового подвижного состава РФ превышает 21 тысячу локомотивов</a:t>
            </a:r>
            <a:endParaRPr lang="ru-RU" b="1" dirty="0"/>
          </a:p>
        </p:txBody>
      </p:sp>
      <p:pic>
        <p:nvPicPr>
          <p:cNvPr id="21" name="Рисунок 9" descr="Znak.eps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5782" y="2963739"/>
            <a:ext cx="1567056" cy="682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838622" y="837506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Железнодорожная отрасль является неотъемлемой частью экономики нашей страны и мира в целом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5" y="1421429"/>
            <a:ext cx="12048603" cy="268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02718" y="0"/>
            <a:ext cx="9145016" cy="621482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bg1"/>
                </a:solidFill>
              </a:rPr>
              <a:t>Проблемы эксплуатации подвижного состава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2875750" y="1006148"/>
            <a:ext cx="3363472" cy="73866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000" dirty="0"/>
              <a:t>Повышенный расход электроэнергии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77287" y="4256113"/>
            <a:ext cx="2541749" cy="73866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000" dirty="0"/>
              <a:t>Повышенный износ бандажей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34786" y="979447"/>
            <a:ext cx="1796924" cy="73866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000" dirty="0"/>
              <a:t>Срыв графика движения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14906" y="4244327"/>
            <a:ext cx="2016224" cy="73866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000" dirty="0"/>
              <a:t>Низкий КПД локомотива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12689" y="4192307"/>
            <a:ext cx="3265425" cy="73866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000" dirty="0"/>
              <a:t>Увеличенные интервалы движения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5983" y="6494378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 smtClean="0"/>
              <a:pPr/>
              <a:t>3</a:t>
            </a:fld>
            <a:endParaRPr lang="ru-RU" sz="2800" dirty="0"/>
          </a:p>
        </p:txBody>
      </p:sp>
      <p:sp>
        <p:nvSpPr>
          <p:cNvPr id="26" name="Прямоугольник 25"/>
          <p:cNvSpPr/>
          <p:nvPr/>
        </p:nvSpPr>
        <p:spPr>
          <a:xfrm rot="5400000">
            <a:off x="3114555" y="2810045"/>
            <a:ext cx="576064" cy="61360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 rot="5400000">
            <a:off x="7735068" y="4325573"/>
            <a:ext cx="576064" cy="3104986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10427687" y="4737939"/>
            <a:ext cx="576064" cy="228025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550590" y="5693399"/>
            <a:ext cx="460851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Человеческий фактор 58%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99262" y="5693399"/>
            <a:ext cx="280831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Подвижной состав 23%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551590" y="5693399"/>
            <a:ext cx="249480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Инфраструктура  19%</a:t>
            </a:r>
            <a:endParaRPr lang="ru-RU" sz="18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50590" y="5157986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ПРИЧИНЫ ПРОБЛЕМ</a:t>
            </a:r>
            <a:endParaRPr lang="ru-RU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9" name="Picture 5" descr="https://imageog.flaticon.com/icons/png/512/162/162545.png?size=1200x630f&amp;pad=10,10,10,10&amp;ext=png&amp;bg=FFFFFFFF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5" r="16529"/>
          <a:stretch/>
        </p:blipFill>
        <p:spPr bwMode="auto">
          <a:xfrm>
            <a:off x="7899839" y="1038851"/>
            <a:ext cx="934947" cy="69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91103" y="4077866"/>
            <a:ext cx="1008112" cy="100811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126" y="4315278"/>
            <a:ext cx="712645" cy="712645"/>
          </a:xfrm>
          <a:prstGeom prst="rect">
            <a:avLst/>
          </a:prstGeom>
          <a:solidFill>
            <a:srgbClr val="30B6B6"/>
          </a:solidFill>
          <a:ln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105" y="1032415"/>
            <a:ext cx="654087" cy="65408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568" y="4104592"/>
            <a:ext cx="1094338" cy="109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8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26059" y="6482556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 smtClean="0"/>
              <a:pPr/>
              <a:t>4</a:t>
            </a:fld>
            <a:endParaRPr lang="ru-RU" sz="2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Актуальность цифровой трансформации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97482" y="3252398"/>
            <a:ext cx="2900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Влияние человеческого 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фактора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45127" y="4005858"/>
            <a:ext cx="5652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Стратегия развития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ЖД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транспорта РФ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Долгосрочная программа</a:t>
            </a:r>
          </a:p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развития РЖД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89743" y="2798375"/>
            <a:ext cx="23278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Цифровая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трансформация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6" name="Стрелка вниз 25"/>
          <p:cNvSpPr/>
          <p:nvPr/>
        </p:nvSpPr>
        <p:spPr>
          <a:xfrm rot="14893677">
            <a:off x="5810260" y="-476229"/>
            <a:ext cx="360040" cy="7874877"/>
          </a:xfrm>
          <a:prstGeom prst="downArrow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 descr="http://itbconsult.ru/wp-content/uploads/2019/02/2d11b5720da680b59865f58764364f1b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33" y="4623820"/>
            <a:ext cx="1280934" cy="143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Группа 28"/>
          <p:cNvGrpSpPr/>
          <p:nvPr/>
        </p:nvGrpSpPr>
        <p:grpSpPr>
          <a:xfrm>
            <a:off x="9871204" y="697914"/>
            <a:ext cx="1908000" cy="1908000"/>
            <a:chOff x="5155318" y="4509914"/>
            <a:chExt cx="1764000" cy="1764000"/>
          </a:xfrm>
        </p:grpSpPr>
        <p:sp>
          <p:nvSpPr>
            <p:cNvPr id="30" name="Овал 29"/>
            <p:cNvSpPr/>
            <p:nvPr/>
          </p:nvSpPr>
          <p:spPr>
            <a:xfrm>
              <a:off x="5155318" y="4509914"/>
              <a:ext cx="1764000" cy="1764000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305" b="95861" l="2167" r="96333"/>
                      </a14:imgEffect>
                      <a14:imgEffect>
                        <a14:colorTemperature colorTemp="47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07" t="5471" r="6252" b="10658"/>
            <a:stretch/>
          </p:blipFill>
          <p:spPr bwMode="auto">
            <a:xfrm>
              <a:off x="5173319" y="4527818"/>
              <a:ext cx="1727999" cy="172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3210668" y="3032634"/>
            <a:ext cx="2955046" cy="1639855"/>
            <a:chOff x="1153998" y="1113355"/>
            <a:chExt cx="2739022" cy="1440000"/>
          </a:xfrm>
        </p:grpSpPr>
        <p:sp>
          <p:nvSpPr>
            <p:cNvPr id="32" name="Овал 31"/>
            <p:cNvSpPr/>
            <p:nvPr/>
          </p:nvSpPr>
          <p:spPr>
            <a:xfrm>
              <a:off x="1153998" y="1113355"/>
              <a:ext cx="1440000" cy="1440000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453020" y="1113355"/>
              <a:ext cx="1440000" cy="1440000"/>
            </a:xfrm>
            <a:prstGeom prst="ellipse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00" name="Picture 4" descr="https://cache3.youla.io/files/images/780_780/5b/17/5b179c60575fb829085d224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23" t="33746" r="23667" b="33741"/>
            <a:stretch/>
          </p:blipFill>
          <p:spPr bwMode="auto">
            <a:xfrm>
              <a:off x="1278549" y="1490652"/>
              <a:ext cx="1146153" cy="702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Рисунок 9" descr="Znak.eps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80596" y="1611905"/>
              <a:ext cx="1210354" cy="526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098" name="Picture 2" descr="http://fn.bmstu.ru/media/k2/items/cache/cd04214d115e7a754daa198b57282145_XL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54" t="1352" r="13525" b="1811"/>
          <a:stretch/>
        </p:blipFill>
        <p:spPr bwMode="auto">
          <a:xfrm>
            <a:off x="7118282" y="2019821"/>
            <a:ext cx="1388971" cy="180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57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45983" y="6464187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/>
              <a:pPr/>
              <a:t>5</a:t>
            </a:fld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710830" y="837506"/>
            <a:ext cx="3743325" cy="777875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rgbClr val="3BA0AB"/>
                </a:solidFill>
              </a:rPr>
              <a:t>Цель </a:t>
            </a:r>
            <a:r>
              <a:rPr lang="ru-RU" sz="3600" dirty="0" smtClean="0">
                <a:solidFill>
                  <a:srgbClr val="3BA0AB"/>
                </a:solidFill>
              </a:rPr>
              <a:t>проекта</a:t>
            </a:r>
            <a:endParaRPr lang="ru-RU" sz="3600" dirty="0">
              <a:solidFill>
                <a:srgbClr val="3BA0AB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333750" y="3430588"/>
            <a:ext cx="8856663" cy="287972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Повысить тяговую эффективность </a:t>
            </a:r>
            <a:r>
              <a:rPr lang="ru-RU" sz="2400" dirty="0"/>
              <a:t>и </a:t>
            </a:r>
            <a:r>
              <a:rPr lang="ru-RU" sz="2400" dirty="0" smtClean="0"/>
              <a:t>безопасность движения </a:t>
            </a:r>
            <a:br>
              <a:rPr lang="ru-RU" sz="2400" dirty="0" smtClean="0"/>
            </a:br>
            <a:r>
              <a:rPr lang="ru-RU" sz="2400" dirty="0" smtClean="0"/>
              <a:t>за </a:t>
            </a:r>
            <a:r>
              <a:rPr lang="ru-RU" sz="2400" dirty="0"/>
              <a:t>счет исключения влияния человеческого фактора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Повысить производительность </a:t>
            </a:r>
            <a:r>
              <a:rPr lang="ru-RU" sz="2400" dirty="0"/>
              <a:t>труда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Снизить трудоемкость </a:t>
            </a:r>
            <a:r>
              <a:rPr lang="ru-RU" sz="2400" dirty="0"/>
              <a:t>процесса перевозки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грузов </a:t>
            </a:r>
            <a:r>
              <a:rPr lang="ru-RU" sz="2400" dirty="0"/>
              <a:t>и пассажиров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Снизить стоимость </a:t>
            </a:r>
            <a:r>
              <a:rPr lang="ru-RU" sz="2400" dirty="0"/>
              <a:t>жизненного </a:t>
            </a:r>
            <a:r>
              <a:rPr lang="ru-RU" sz="2400" dirty="0" smtClean="0"/>
              <a:t>цикла электровоза</a:t>
            </a:r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782838" y="2781722"/>
            <a:ext cx="4598719" cy="711117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>
                <a:solidFill>
                  <a:srgbClr val="3BA0AB"/>
                </a:solidFill>
              </a:rPr>
              <a:t>Задачи </a:t>
            </a:r>
            <a:r>
              <a:rPr lang="ru-RU" sz="3600" dirty="0" smtClean="0">
                <a:solidFill>
                  <a:srgbClr val="3BA0AB"/>
                </a:solidFill>
              </a:rPr>
              <a:t>проекта</a:t>
            </a:r>
            <a:endParaRPr lang="ru-RU" sz="3600" dirty="0">
              <a:solidFill>
                <a:srgbClr val="3BA0AB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10830" y="1629594"/>
            <a:ext cx="9287017" cy="1015638"/>
          </a:xfrm>
          <a:prstGeom prst="rect">
            <a:avLst/>
          </a:prstGeom>
          <a:noFill/>
        </p:spPr>
        <p:txBody>
          <a:bodyPr wrap="square" lIns="121898" tIns="60948" rIns="121898" bIns="60948" rtlCol="0">
            <a:spAutoFit/>
          </a:bodyPr>
          <a:lstStyle/>
          <a:p>
            <a:r>
              <a:rPr lang="ru-RU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Модернизация структуры управления подвижным составом за счет применения </a:t>
            </a:r>
            <a:r>
              <a:rPr lang="ru-RU" sz="2900" b="1" dirty="0" smtClean="0">
                <a:solidFill>
                  <a:srgbClr val="FF0000"/>
                </a:solidFill>
              </a:rPr>
              <a:t>цифровых технологий</a:t>
            </a:r>
            <a:endParaRPr lang="ru-RU" sz="29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Проект технологической модернизации</a:t>
            </a:r>
            <a:endParaRPr lang="ru-RU" sz="3600" dirty="0">
              <a:solidFill>
                <a:schemeClr val="bg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3070870" y="4725938"/>
            <a:ext cx="0" cy="12241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070870" y="3501802"/>
            <a:ext cx="0" cy="1080120"/>
          </a:xfrm>
          <a:prstGeom prst="straightConnector1">
            <a:avLst/>
          </a:prstGeom>
          <a:ln w="57150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630710" y="3933850"/>
            <a:ext cx="432048" cy="1356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198662" y="3582194"/>
            <a:ext cx="432048" cy="1356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198662" y="4077866"/>
            <a:ext cx="432048" cy="1356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66614" y="3717826"/>
            <a:ext cx="432048" cy="1356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30710" y="4653930"/>
            <a:ext cx="432048" cy="1356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198662" y="4797946"/>
            <a:ext cx="432048" cy="1356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66614" y="4437906"/>
            <a:ext cx="432048" cy="1356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465" l="10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31" y="778921"/>
            <a:ext cx="2012922" cy="287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18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45983" y="6464187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/>
              <a:pPr/>
              <a:t>6</a:t>
            </a:fld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Предлагаемое решение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5125" name="Picture 5" descr="P:\Обмен файлами\Митраков\2эс10 блеклый с мужико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031" y="3429794"/>
            <a:ext cx="4995750" cy="198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Равнобедренный треугольник 44"/>
          <p:cNvSpPr/>
          <p:nvPr/>
        </p:nvSpPr>
        <p:spPr>
          <a:xfrm rot="2991696">
            <a:off x="5677038" y="3706100"/>
            <a:ext cx="431795" cy="2474214"/>
          </a:xfrm>
          <a:prstGeom prst="triangle">
            <a:avLst>
              <a:gd name="adj" fmla="val 70444"/>
            </a:avLst>
          </a:prstGeom>
          <a:solidFill>
            <a:srgbClr val="30B6B6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20" name="Равнобедренный треугольник 5119"/>
          <p:cNvSpPr/>
          <p:nvPr/>
        </p:nvSpPr>
        <p:spPr>
          <a:xfrm rot="4563685">
            <a:off x="2862520" y="986721"/>
            <a:ext cx="431795" cy="7368099"/>
          </a:xfrm>
          <a:prstGeom prst="triangle">
            <a:avLst>
              <a:gd name="adj" fmla="val 68325"/>
            </a:avLst>
          </a:prstGeom>
          <a:solidFill>
            <a:srgbClr val="FF575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26" name="Прямоугольник 5125"/>
          <p:cNvSpPr/>
          <p:nvPr/>
        </p:nvSpPr>
        <p:spPr>
          <a:xfrm>
            <a:off x="-549160" y="5229994"/>
            <a:ext cx="11567816" cy="8280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131" name="Прямая соединительная линия 5130"/>
          <p:cNvCxnSpPr/>
          <p:nvPr/>
        </p:nvCxnSpPr>
        <p:spPr>
          <a:xfrm flipH="1">
            <a:off x="0" y="5229994"/>
            <a:ext cx="12190413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6" name="Прямая соединительная линия 5135"/>
          <p:cNvCxnSpPr/>
          <p:nvPr/>
        </p:nvCxnSpPr>
        <p:spPr>
          <a:xfrm>
            <a:off x="5330024" y="5229994"/>
            <a:ext cx="0" cy="41404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7058216" y="5229994"/>
            <a:ext cx="0" cy="93610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73440" y="5229994"/>
            <a:ext cx="0" cy="93610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3" name="Прямая со стрелкой 5142"/>
          <p:cNvCxnSpPr/>
          <p:nvPr/>
        </p:nvCxnSpPr>
        <p:spPr>
          <a:xfrm flipH="1">
            <a:off x="5330024" y="5644040"/>
            <a:ext cx="1728192" cy="0"/>
          </a:xfrm>
          <a:prstGeom prst="straightConnector1">
            <a:avLst/>
          </a:prstGeom>
          <a:ln w="19050">
            <a:solidFill>
              <a:srgbClr val="30B6B6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8" name="Прямая со стрелкой 5147"/>
          <p:cNvCxnSpPr/>
          <p:nvPr/>
        </p:nvCxnSpPr>
        <p:spPr>
          <a:xfrm flipH="1">
            <a:off x="73440" y="6166098"/>
            <a:ext cx="6984776" cy="0"/>
          </a:xfrm>
          <a:prstGeom prst="straightConnector1">
            <a:avLst/>
          </a:prstGeom>
          <a:ln w="19050">
            <a:solidFill>
              <a:srgbClr val="FF5757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9" name="TextBox 5148"/>
          <p:cNvSpPr txBox="1"/>
          <p:nvPr/>
        </p:nvSpPr>
        <p:spPr>
          <a:xfrm>
            <a:off x="2953760" y="5806058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1000 м</a:t>
            </a:r>
            <a:endParaRPr lang="ru-RU" sz="1800" dirty="0"/>
          </a:p>
        </p:txBody>
      </p:sp>
      <p:sp>
        <p:nvSpPr>
          <p:cNvPr id="66" name="TextBox 65"/>
          <p:cNvSpPr txBox="1"/>
          <p:nvPr/>
        </p:nvSpPr>
        <p:spPr>
          <a:xfrm>
            <a:off x="5863169" y="5302002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100 м</a:t>
            </a:r>
            <a:endParaRPr lang="ru-RU" sz="1800" dirty="0"/>
          </a:p>
        </p:txBody>
      </p:sp>
      <p:pic>
        <p:nvPicPr>
          <p:cNvPr id="81" name="Рисунок 8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170" y="1634180"/>
            <a:ext cx="1525120" cy="1589229"/>
          </a:xfrm>
          <a:prstGeom prst="rect">
            <a:avLst/>
          </a:prstGeom>
        </p:spPr>
      </p:pic>
      <p:cxnSp>
        <p:nvCxnSpPr>
          <p:cNvPr id="36" name="Прямая со стрелкой 35"/>
          <p:cNvCxnSpPr>
            <a:stCxn id="82" idx="0"/>
          </p:cNvCxnSpPr>
          <p:nvPr/>
        </p:nvCxnSpPr>
        <p:spPr>
          <a:xfrm flipV="1">
            <a:off x="7949196" y="3295069"/>
            <a:ext cx="832710" cy="1604925"/>
          </a:xfrm>
          <a:prstGeom prst="straightConnector1">
            <a:avLst/>
          </a:prstGeom>
          <a:ln w="19050">
            <a:solidFill>
              <a:srgbClr val="30B6B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stCxn id="130" idx="1"/>
          </p:cNvCxnSpPr>
          <p:nvPr/>
        </p:nvCxnSpPr>
        <p:spPr>
          <a:xfrm flipH="1" flipV="1">
            <a:off x="9263558" y="3243102"/>
            <a:ext cx="473732" cy="1113308"/>
          </a:xfrm>
          <a:prstGeom prst="straightConnector1">
            <a:avLst/>
          </a:prstGeom>
          <a:ln w="19050">
            <a:solidFill>
              <a:srgbClr val="30B6B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stCxn id="134" idx="1"/>
          </p:cNvCxnSpPr>
          <p:nvPr/>
        </p:nvCxnSpPr>
        <p:spPr>
          <a:xfrm flipH="1" flipV="1">
            <a:off x="9623598" y="2925738"/>
            <a:ext cx="664794" cy="849712"/>
          </a:xfrm>
          <a:prstGeom prst="straightConnector1">
            <a:avLst/>
          </a:prstGeom>
          <a:ln w="19050">
            <a:solidFill>
              <a:srgbClr val="30B6B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Соединительная линия уступом 55"/>
          <p:cNvCxnSpPr>
            <a:stCxn id="136" idx="0"/>
            <a:endCxn id="81" idx="1"/>
          </p:cNvCxnSpPr>
          <p:nvPr/>
        </p:nvCxnSpPr>
        <p:spPr>
          <a:xfrm rot="5400000" flipH="1" flipV="1">
            <a:off x="6811735" y="2389401"/>
            <a:ext cx="1361040" cy="1439829"/>
          </a:xfrm>
          <a:prstGeom prst="bentConnector2">
            <a:avLst/>
          </a:prstGeom>
          <a:ln w="19050">
            <a:solidFill>
              <a:srgbClr val="30B6B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2250521" y="852919"/>
            <a:ext cx="6170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Цифровизированный машинист, предиктивное управление локомотивом </a:t>
            </a:r>
            <a:endParaRPr lang="ru-RU" sz="2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370069" y="1032079"/>
            <a:ext cx="1656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  <a:ea typeface="Microsoft Yi Baiti" panose="03000500000000000000" pitchFamily="66" charset="0"/>
                <a:cs typeface="Open Sans Light" panose="020B0306030504020204" pitchFamily="34" charset="0"/>
              </a:rPr>
              <a:t>Концепция</a:t>
            </a:r>
            <a:endParaRPr lang="en-US" dirty="0" smtClean="0">
              <a:latin typeface="+mj-lt"/>
              <a:ea typeface="Microsoft Yi Baiti" panose="03000500000000000000" pitchFamily="66" charset="0"/>
              <a:cs typeface="Open Sans Light" panose="020B0306030504020204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2151971" y="911885"/>
            <a:ext cx="98550" cy="2863565"/>
          </a:xfrm>
          <a:prstGeom prst="rect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5" name="Прямая со стрелкой 114"/>
          <p:cNvCxnSpPr/>
          <p:nvPr/>
        </p:nvCxnSpPr>
        <p:spPr>
          <a:xfrm flipH="1">
            <a:off x="6977869" y="3099102"/>
            <a:ext cx="1277577" cy="1122780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Овал 81"/>
          <p:cNvSpPr/>
          <p:nvPr/>
        </p:nvSpPr>
        <p:spPr>
          <a:xfrm>
            <a:off x="7859186" y="4899994"/>
            <a:ext cx="180020" cy="180020"/>
          </a:xfrm>
          <a:prstGeom prst="ellipse">
            <a:avLst/>
          </a:prstGeom>
          <a:noFill/>
          <a:ln>
            <a:solidFill>
              <a:srgbClr val="30B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Овал 129"/>
          <p:cNvSpPr/>
          <p:nvPr/>
        </p:nvSpPr>
        <p:spPr>
          <a:xfrm>
            <a:off x="9710927" y="4330047"/>
            <a:ext cx="180020" cy="180020"/>
          </a:xfrm>
          <a:prstGeom prst="ellipse">
            <a:avLst/>
          </a:prstGeom>
          <a:noFill/>
          <a:ln>
            <a:solidFill>
              <a:srgbClr val="30B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/>
          <p:cNvSpPr/>
          <p:nvPr/>
        </p:nvSpPr>
        <p:spPr>
          <a:xfrm>
            <a:off x="10262029" y="3749087"/>
            <a:ext cx="180020" cy="180020"/>
          </a:xfrm>
          <a:prstGeom prst="ellipse">
            <a:avLst/>
          </a:prstGeom>
          <a:noFill/>
          <a:ln>
            <a:solidFill>
              <a:srgbClr val="30B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Овал 135"/>
          <p:cNvSpPr/>
          <p:nvPr/>
        </p:nvSpPr>
        <p:spPr>
          <a:xfrm>
            <a:off x="6682331" y="3789835"/>
            <a:ext cx="180020" cy="180020"/>
          </a:xfrm>
          <a:prstGeom prst="ellipse">
            <a:avLst/>
          </a:prstGeom>
          <a:noFill/>
          <a:ln>
            <a:solidFill>
              <a:srgbClr val="30B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363373" y="2061642"/>
            <a:ext cx="29030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Сбор данных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dirty="0" smtClean="0"/>
              <a:t>Анализ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dirty="0" smtClean="0"/>
              <a:t>Контроль человеком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2057246" y="2129606"/>
            <a:ext cx="288000" cy="288000"/>
          </a:xfrm>
          <a:prstGeom prst="ellipse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2057246" y="2955102"/>
            <a:ext cx="288000" cy="288000"/>
          </a:xfrm>
          <a:prstGeom prst="ellipse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2057246" y="3641107"/>
            <a:ext cx="288000" cy="288000"/>
          </a:xfrm>
          <a:prstGeom prst="ellipse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26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Рисунок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265" y="1323216"/>
            <a:ext cx="1743139" cy="1816413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45983" y="6464187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/>
              <a:pPr/>
              <a:t>7</a:t>
            </a:fld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Система управления тяговым приводом с ИИ</a:t>
            </a:r>
            <a:endParaRPr lang="ru-RU" sz="3600" dirty="0">
              <a:solidFill>
                <a:schemeClr val="bg1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7428590" y="3403921"/>
            <a:ext cx="2444432" cy="700726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514853" y="1175873"/>
            <a:ext cx="2031736" cy="476477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8" rIns="121898" bIns="60948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Машинист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54646" y="2115653"/>
            <a:ext cx="2822100" cy="655726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8" rIns="121898" bIns="60948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Пульт управления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59828" y="3240831"/>
            <a:ext cx="3384376" cy="569869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8" rIns="121898" bIns="60948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Управление скоростью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232695" y="4149874"/>
            <a:ext cx="4118576" cy="72008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8" rIns="121898" bIns="60948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Управление проскальзыванием</a:t>
            </a:r>
          </a:p>
        </p:txBody>
      </p:sp>
      <p:cxnSp>
        <p:nvCxnSpPr>
          <p:cNvPr id="21" name="Прямая со стрелкой 20"/>
          <p:cNvCxnSpPr>
            <a:stCxn id="17" idx="2"/>
          </p:cNvCxnSpPr>
          <p:nvPr/>
        </p:nvCxnSpPr>
        <p:spPr>
          <a:xfrm>
            <a:off x="2530721" y="1652350"/>
            <a:ext cx="0" cy="463303"/>
          </a:xfrm>
          <a:prstGeom prst="straightConnector1">
            <a:avLst/>
          </a:prstGeom>
          <a:ln w="28575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214886" y="2771379"/>
            <a:ext cx="0" cy="469452"/>
          </a:xfrm>
          <a:prstGeom prst="straightConnector1">
            <a:avLst/>
          </a:prstGeom>
          <a:ln w="28575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774726" y="2771379"/>
            <a:ext cx="0" cy="1378495"/>
          </a:xfrm>
          <a:prstGeom prst="straightConnector1">
            <a:avLst/>
          </a:prstGeom>
          <a:ln w="28575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Shape 1"/>
          <p:cNvSpPr txBox="1"/>
          <p:nvPr/>
        </p:nvSpPr>
        <p:spPr>
          <a:xfrm>
            <a:off x="1272325" y="128490"/>
            <a:ext cx="10184866" cy="509518"/>
          </a:xfrm>
          <a:prstGeom prst="rect">
            <a:avLst/>
          </a:prstGeom>
        </p:spPr>
        <p:txBody>
          <a:bodyPr lIns="119978" tIns="59989" rIns="119978" bIns="59989"/>
          <a:lstStyle/>
          <a:p>
            <a:endParaRPr sz="2800" dirty="0">
              <a:solidFill>
                <a:srgbClr val="C00000"/>
              </a:solidFill>
            </a:endParaRPr>
          </a:p>
        </p:txBody>
      </p:sp>
      <p:cxnSp>
        <p:nvCxnSpPr>
          <p:cNvPr id="28" name="Соединительная линия уступом 27"/>
          <p:cNvCxnSpPr>
            <a:endCxn id="18" idx="3"/>
          </p:cNvCxnSpPr>
          <p:nvPr/>
        </p:nvCxnSpPr>
        <p:spPr>
          <a:xfrm rot="10800000" flipV="1">
            <a:off x="3876746" y="1414112"/>
            <a:ext cx="3551844" cy="1029404"/>
          </a:xfrm>
          <a:prstGeom prst="bentConnector3">
            <a:avLst>
              <a:gd name="adj1" fmla="val 50000"/>
            </a:avLst>
          </a:prstGeom>
          <a:ln w="28575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endCxn id="17" idx="3"/>
          </p:cNvCxnSpPr>
          <p:nvPr/>
        </p:nvCxnSpPr>
        <p:spPr>
          <a:xfrm flipH="1">
            <a:off x="3546589" y="1414109"/>
            <a:ext cx="2195471" cy="3"/>
          </a:xfrm>
          <a:prstGeom prst="line">
            <a:avLst/>
          </a:prstGeom>
          <a:ln w="28575">
            <a:solidFill>
              <a:srgbClr val="3BA0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ная линия уступом 45"/>
          <p:cNvCxnSpPr>
            <a:stCxn id="20" idx="3"/>
            <a:endCxn id="80" idx="2"/>
          </p:cNvCxnSpPr>
          <p:nvPr/>
        </p:nvCxnSpPr>
        <p:spPr>
          <a:xfrm flipV="1">
            <a:off x="5351271" y="3139629"/>
            <a:ext cx="2636564" cy="1370285"/>
          </a:xfrm>
          <a:prstGeom prst="bentConnector2">
            <a:avLst/>
          </a:prstGeom>
          <a:ln w="28575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>
            <a:stCxn id="19" idx="3"/>
          </p:cNvCxnSpPr>
          <p:nvPr/>
        </p:nvCxnSpPr>
        <p:spPr>
          <a:xfrm flipV="1">
            <a:off x="5644204" y="2712222"/>
            <a:ext cx="1472061" cy="813544"/>
          </a:xfrm>
          <a:prstGeom prst="bentConnector3">
            <a:avLst>
              <a:gd name="adj1" fmla="val 50000"/>
            </a:avLst>
          </a:prstGeom>
          <a:ln w="28575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8759501" y="4117588"/>
            <a:ext cx="1984623" cy="752366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8" tIns="60948" rIns="121898" bIns="60948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Датчики на локомотиве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8" name="Соединительная линия уступом 57"/>
          <p:cNvCxnSpPr>
            <a:stCxn id="57" idx="0"/>
          </p:cNvCxnSpPr>
          <p:nvPr/>
        </p:nvCxnSpPr>
        <p:spPr>
          <a:xfrm rot="16200000" flipV="1">
            <a:off x="8282236" y="2648010"/>
            <a:ext cx="2046747" cy="892409"/>
          </a:xfrm>
          <a:prstGeom prst="bentConnector3">
            <a:avLst>
              <a:gd name="adj1" fmla="val 99870"/>
            </a:avLst>
          </a:prstGeom>
          <a:ln w="28575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5663158" y="5302002"/>
            <a:ext cx="0" cy="12241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V="1">
            <a:off x="551632" y="5302070"/>
            <a:ext cx="0" cy="1224000"/>
          </a:xfrm>
          <a:prstGeom prst="straightConnector1">
            <a:avLst/>
          </a:prstGeom>
          <a:ln w="57150">
            <a:solidFill>
              <a:srgbClr val="3BA0A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6039252" y="5157986"/>
            <a:ext cx="5856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Сокращение потребления электроэнергии</a:t>
            </a:r>
          </a:p>
          <a:p>
            <a:r>
              <a:rPr lang="ru-RU" dirty="0" smtClean="0"/>
              <a:t>Сокращение износа колес и рельс</a:t>
            </a:r>
          </a:p>
          <a:p>
            <a:r>
              <a:rPr lang="ru-RU" dirty="0" smtClean="0"/>
              <a:t>Устранение ошибок машиниста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918068" y="5263093"/>
            <a:ext cx="43841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Увеличение скорости</a:t>
            </a:r>
          </a:p>
          <a:p>
            <a:r>
              <a:rPr lang="ru-RU" dirty="0" smtClean="0"/>
              <a:t>Увеличение объема грузов</a:t>
            </a:r>
          </a:p>
        </p:txBody>
      </p:sp>
    </p:spTree>
    <p:extLst>
      <p:ext uri="{BB962C8B-B14F-4D97-AF65-F5344CB8AC3E}">
        <p14:creationId xmlns:p14="http://schemas.microsoft.com/office/powerpoint/2010/main" val="129491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60" y="1473130"/>
            <a:ext cx="1079078" cy="102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5983" y="6467564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 smtClean="0"/>
              <a:pPr/>
              <a:t>8</a:t>
            </a:fld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54"/>
          <a:stretch/>
        </p:blipFill>
        <p:spPr>
          <a:xfrm>
            <a:off x="8186304" y="1539380"/>
            <a:ext cx="1161453" cy="11391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84"/>
          <a:stretch/>
        </p:blipFill>
        <p:spPr>
          <a:xfrm>
            <a:off x="10517480" y="1651224"/>
            <a:ext cx="785152" cy="788075"/>
          </a:xfrm>
          <a:prstGeom prst="rect">
            <a:avLst/>
          </a:prstGeom>
        </p:spPr>
      </p:pic>
      <p:sp>
        <p:nvSpPr>
          <p:cNvPr id="9" name="TextShape 1"/>
          <p:cNvSpPr txBox="1"/>
          <p:nvPr/>
        </p:nvSpPr>
        <p:spPr>
          <a:xfrm>
            <a:off x="7863792" y="650881"/>
            <a:ext cx="1872208" cy="800268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dirty="0" smtClean="0">
                <a:latin typeface="+mj-lt"/>
              </a:rPr>
              <a:t>Влажность воздуха</a:t>
            </a:r>
          </a:p>
        </p:txBody>
      </p:sp>
      <p:sp>
        <p:nvSpPr>
          <p:cNvPr id="10" name="TextShape 1"/>
          <p:cNvSpPr txBox="1"/>
          <p:nvPr/>
        </p:nvSpPr>
        <p:spPr>
          <a:xfrm>
            <a:off x="9753518" y="624911"/>
            <a:ext cx="2564795" cy="826238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dirty="0" smtClean="0">
                <a:latin typeface="+mj-lt"/>
              </a:rPr>
              <a:t>Температура воздуха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772" y="1519987"/>
            <a:ext cx="1007070" cy="1007070"/>
          </a:xfrm>
          <a:prstGeom prst="rect">
            <a:avLst/>
          </a:prstGeom>
          <a:solidFill>
            <a:srgbClr val="30B6B6"/>
          </a:solidFill>
          <a:ln>
            <a:noFill/>
          </a:ln>
        </p:spPr>
      </p:pic>
      <p:sp>
        <p:nvSpPr>
          <p:cNvPr id="12" name="TextShape 1"/>
          <p:cNvSpPr txBox="1"/>
          <p:nvPr/>
        </p:nvSpPr>
        <p:spPr>
          <a:xfrm>
            <a:off x="5736195" y="650881"/>
            <a:ext cx="1943100" cy="87057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dirty="0" smtClean="0">
                <a:latin typeface="+mj-lt"/>
              </a:rPr>
              <a:t>Диаметр</a:t>
            </a:r>
          </a:p>
          <a:p>
            <a:pPr algn="ctr"/>
            <a:r>
              <a:rPr lang="ru-RU" dirty="0" smtClean="0">
                <a:latin typeface="+mj-lt"/>
              </a:rPr>
              <a:t>колеса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Искусственный интеллект для управления приводом 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36" name="Стрелка вниз 35"/>
          <p:cNvSpPr/>
          <p:nvPr/>
        </p:nvSpPr>
        <p:spPr>
          <a:xfrm rot="19263522">
            <a:off x="7236905" y="2751514"/>
            <a:ext cx="360040" cy="9764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 rot="2235825">
            <a:off x="10153052" y="2747982"/>
            <a:ext cx="360040" cy="105679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>
            <a:off x="8684411" y="2802971"/>
            <a:ext cx="360040" cy="642832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859" y="3468301"/>
            <a:ext cx="1743139" cy="1816413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178910" y="5284714"/>
            <a:ext cx="5538447" cy="1015638"/>
          </a:xfrm>
          <a:prstGeom prst="rect">
            <a:avLst/>
          </a:prstGeom>
          <a:noFill/>
        </p:spPr>
        <p:txBody>
          <a:bodyPr wrap="square" lIns="121898" tIns="60948" rIns="121898" bIns="60948" rtlCol="0">
            <a:spAutoFit/>
          </a:bodyPr>
          <a:lstStyle/>
          <a:p>
            <a:r>
              <a:rPr lang="ru-RU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Устраняет критические ситуации</a:t>
            </a:r>
          </a:p>
          <a:p>
            <a:pPr algn="ctr"/>
            <a:r>
              <a:rPr lang="ru-RU" sz="2900" b="1" dirty="0" smtClean="0">
                <a:solidFill>
                  <a:srgbClr val="FF0000"/>
                </a:solidFill>
              </a:rPr>
              <a:t>до их возникновения</a:t>
            </a:r>
            <a:endParaRPr lang="ru-RU" sz="2900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725" y="3216068"/>
            <a:ext cx="1955777" cy="208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664381" y="5294476"/>
            <a:ext cx="4176466" cy="1015638"/>
          </a:xfrm>
          <a:prstGeom prst="rect">
            <a:avLst/>
          </a:prstGeom>
          <a:noFill/>
        </p:spPr>
        <p:txBody>
          <a:bodyPr wrap="square" lIns="121898" tIns="60948" rIns="121898" bIns="60948" rtlCol="0">
            <a:spAutoFit/>
          </a:bodyPr>
          <a:lstStyle/>
          <a:p>
            <a:r>
              <a:rPr lang="ru-RU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Устраняет </a:t>
            </a:r>
            <a:r>
              <a:rPr lang="ru-RU" sz="2900" b="1" dirty="0" smtClean="0">
                <a:solidFill>
                  <a:srgbClr val="FF0000"/>
                </a:solidFill>
              </a:rPr>
              <a:t>последствия</a:t>
            </a:r>
            <a:r>
              <a:rPr lang="ru-RU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критических ситуаций</a:t>
            </a:r>
          </a:p>
        </p:txBody>
      </p:sp>
      <p:sp>
        <p:nvSpPr>
          <p:cNvPr id="42" name="Стрелка вниз 41"/>
          <p:cNvSpPr/>
          <p:nvPr/>
        </p:nvSpPr>
        <p:spPr>
          <a:xfrm rot="19263522">
            <a:off x="1621147" y="2376708"/>
            <a:ext cx="360040" cy="976415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 rot="2235825">
            <a:off x="3651491" y="2371869"/>
            <a:ext cx="360040" cy="105679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Shape 1"/>
          <p:cNvSpPr txBox="1"/>
          <p:nvPr/>
        </p:nvSpPr>
        <p:spPr>
          <a:xfrm>
            <a:off x="-25766" y="954350"/>
            <a:ext cx="2760129" cy="435285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dirty="0" smtClean="0">
                <a:latin typeface="+mj-lt"/>
              </a:rPr>
              <a:t>Органы чувств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559" y="1395669"/>
            <a:ext cx="1000318" cy="1000318"/>
          </a:xfrm>
          <a:prstGeom prst="rect">
            <a:avLst/>
          </a:prstGeom>
        </p:spPr>
      </p:pic>
      <p:sp>
        <p:nvSpPr>
          <p:cNvPr id="47" name="TextShape 1"/>
          <p:cNvSpPr txBox="1"/>
          <p:nvPr/>
        </p:nvSpPr>
        <p:spPr>
          <a:xfrm>
            <a:off x="2864141" y="954349"/>
            <a:ext cx="2760129" cy="435285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dirty="0" smtClean="0">
                <a:latin typeface="+mj-lt"/>
              </a:rPr>
              <a:t>Квалификация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360339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ychkovay\Desktop\Смартмоб\кабина с рельсами c мужиком готово ТОЧН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862" y="1413570"/>
            <a:ext cx="9158746" cy="492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5983" y="6494379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/>
              <a:pPr/>
              <a:t>9</a:t>
            </a:fld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Преимущества машинного зрения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62473" y="1520285"/>
            <a:ext cx="98550" cy="2952328"/>
          </a:xfrm>
          <a:prstGeom prst="rect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800479" y="1903035"/>
            <a:ext cx="396000" cy="396000"/>
            <a:chOff x="2985520" y="4058257"/>
            <a:chExt cx="396000" cy="396000"/>
          </a:xfrm>
        </p:grpSpPr>
        <p:sp>
          <p:nvSpPr>
            <p:cNvPr id="11" name="Овал 10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1392173" y="1837370"/>
            <a:ext cx="4621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Раннее определение препятствия</a:t>
            </a:r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835416" y="2775932"/>
            <a:ext cx="396000" cy="396000"/>
            <a:chOff x="2985520" y="4058257"/>
            <a:chExt cx="396000" cy="396000"/>
          </a:xfrm>
        </p:grpSpPr>
        <p:sp>
          <p:nvSpPr>
            <p:cNvPr id="15" name="Овал 14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1406537" y="2710266"/>
            <a:ext cx="2748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Увеличение обзора</a:t>
            </a:r>
            <a:endParaRPr lang="ru-RU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830770" y="3605242"/>
            <a:ext cx="396000" cy="396000"/>
            <a:chOff x="2985520" y="4058257"/>
            <a:chExt cx="396000" cy="396000"/>
          </a:xfrm>
        </p:grpSpPr>
        <p:sp>
          <p:nvSpPr>
            <p:cNvPr id="19" name="Овал 18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1415619" y="3584462"/>
            <a:ext cx="2818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Помощь машинисту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88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45983" y="6494379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700"/>
              <a:pPr/>
              <a:t>10</a:t>
            </a:fld>
            <a:endParaRPr lang="ru-RU" sz="27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966862"/>
              </p:ext>
            </p:extLst>
          </p:nvPr>
        </p:nvGraphicFramePr>
        <p:xfrm>
          <a:off x="1702718" y="1125538"/>
          <a:ext cx="8856984" cy="4461176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88065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0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507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Рост цен на комплектующие</a:t>
                      </a:r>
                      <a:endParaRPr lang="ru-RU" sz="16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0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0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Срыв поставок компонентов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80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Неудовлетворительные результаты испытаний опытного образца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Отсутствие компетенций персонала</a:t>
                      </a:r>
                      <a:endParaRPr lang="ru-RU" sz="16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0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0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1216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Нарушение сроков реализации проекта</a:t>
                      </a:r>
                      <a:endParaRPr lang="ru-RU" sz="16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0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Отсутствие достаточного уровня кибербезопасности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0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3779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Появление конкурентов в данном направлении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Отсутствие заинтересованности потребителя</a:t>
                      </a:r>
                      <a:endParaRPr lang="ru-RU" sz="1600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D0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1702718" y="5694965"/>
            <a:ext cx="9649072" cy="25510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rot="16200000">
            <a:off x="234802" y="3025500"/>
            <a:ext cx="1813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Вероятность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159102" y="5878066"/>
            <a:ext cx="1717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Значимость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Анализ рисков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75326" y="765498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Катастрофический</a:t>
            </a:r>
            <a:endParaRPr lang="ru-RU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5303118" y="765498"/>
            <a:ext cx="130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Критический</a:t>
            </a:r>
            <a:endParaRPr lang="ru-RU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2350790" y="765498"/>
            <a:ext cx="14731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Существенный</a:t>
            </a:r>
            <a:endParaRPr lang="ru-RU" sz="1600" dirty="0"/>
          </a:p>
        </p:txBody>
      </p:sp>
      <p:sp>
        <p:nvSpPr>
          <p:cNvPr id="23" name="Стрелка вправо 22"/>
          <p:cNvSpPr/>
          <p:nvPr/>
        </p:nvSpPr>
        <p:spPr>
          <a:xfrm rot="16200000">
            <a:off x="-984157" y="3092333"/>
            <a:ext cx="4869695" cy="216026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17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19182" y="0"/>
            <a:ext cx="12190413" cy="621482"/>
          </a:xfrm>
          <a:prstGeom prst="rect">
            <a:avLst/>
          </a:prstGeom>
          <a:solidFill>
            <a:srgbClr val="3BA0AB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Экономическая часть проекта</a:t>
            </a:r>
            <a:endParaRPr lang="ru-RU" sz="3600" dirty="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085603"/>
              </p:ext>
            </p:extLst>
          </p:nvPr>
        </p:nvGraphicFramePr>
        <p:xfrm>
          <a:off x="6455246" y="1963055"/>
          <a:ext cx="5607579" cy="3580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959302" y="1053530"/>
            <a:ext cx="4392488" cy="461665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Затраты </a:t>
            </a:r>
            <a:r>
              <a:rPr lang="ru-RU" dirty="0">
                <a:solidFill>
                  <a:schemeClr val="bg1"/>
                </a:solidFill>
              </a:rPr>
              <a:t>на реализацию проекта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466" y="4952314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Экономический</a:t>
            </a:r>
          </a:p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эффект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74213" y="4941959"/>
            <a:ext cx="76557" cy="107350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4926" y="5238191"/>
            <a:ext cx="72728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a typeface="Open Sans Light" panose="020B0306030504020204" pitchFamily="34" charset="0"/>
                <a:cs typeface="Open Sans Light" panose="020B0306030504020204" pitchFamily="34" charset="0"/>
              </a:rPr>
              <a:t>Срок окупаемости </a:t>
            </a:r>
            <a:r>
              <a:rPr lang="ru-RU" dirty="0">
                <a:ea typeface="Open Sans Light" panose="020B0306030504020204" pitchFamily="34" charset="0"/>
                <a:cs typeface="Open Sans Light" panose="020B0306030504020204" pitchFamily="34" charset="0"/>
              </a:rPr>
              <a:t>проекта </a:t>
            </a:r>
            <a:r>
              <a:rPr lang="ru-RU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составит </a:t>
            </a:r>
            <a:r>
              <a:rPr lang="ru-RU" sz="4400" b="1" dirty="0" smtClean="0">
                <a:solidFill>
                  <a:srgbClr val="FF0000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4</a:t>
            </a:r>
            <a:r>
              <a:rPr lang="ru-RU" b="1" dirty="0" smtClean="0">
                <a:solidFill>
                  <a:srgbClr val="FF0000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года</a:t>
            </a:r>
            <a:endParaRPr lang="ru-RU" b="1" dirty="0">
              <a:solidFill>
                <a:srgbClr val="FF0000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4829" y="6494378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 smtClean="0"/>
              <a:pPr/>
              <a:t>11</a:t>
            </a:fld>
            <a:endParaRPr lang="ru-RU" sz="2800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805540"/>
              </p:ext>
            </p:extLst>
          </p:nvPr>
        </p:nvGraphicFramePr>
        <p:xfrm>
          <a:off x="262558" y="1284362"/>
          <a:ext cx="6120680" cy="3153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70175" y="837506"/>
            <a:ext cx="38769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Графи</a:t>
            </a:r>
            <a:r>
              <a:rPr lang="ru-RU" dirty="0" smtClean="0"/>
              <a:t>ческая интерпретация</a:t>
            </a:r>
          </a:p>
          <a:p>
            <a:pPr algn="ctr"/>
            <a:r>
              <a:rPr lang="ru-RU" dirty="0" smtClean="0"/>
              <a:t>срока окупаемости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367014" y="4149874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ea typeface="Open Sans Light" panose="020B0306030504020204" pitchFamily="34" charset="0"/>
                <a:cs typeface="Open Sans Light" panose="020B0306030504020204" pitchFamily="34" charset="0"/>
              </a:rPr>
              <a:t>IRR- 53%</a:t>
            </a:r>
            <a:endParaRPr lang="ru-RU" dirty="0">
              <a:solidFill>
                <a:srgbClr val="FF0000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1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Rectangle 19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" name="Rectangle 21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3" name="Rectangle 23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Rectangle 21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3" name="Rectangle 28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7" name="Rectangle 30"/>
          <p:cNvSpPr>
            <a:spLocks noChangeArrowheads="1"/>
          </p:cNvSpPr>
          <p:nvPr/>
        </p:nvSpPr>
        <p:spPr bwMode="auto">
          <a:xfrm>
            <a:off x="2" y="-246279"/>
            <a:ext cx="246276" cy="492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1898" tIns="60948" rIns="121898" bIns="6094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5983" y="6494379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/>
              <a:pPr/>
              <a:t>12</a:t>
            </a:fld>
            <a:endParaRPr lang="ru-RU" sz="2800" dirty="0"/>
          </a:p>
        </p:txBody>
      </p:sp>
      <p:sp>
        <p:nvSpPr>
          <p:cNvPr id="57" name="Овал 56"/>
          <p:cNvSpPr/>
          <p:nvPr/>
        </p:nvSpPr>
        <p:spPr>
          <a:xfrm>
            <a:off x="3066070" y="981522"/>
            <a:ext cx="5405400" cy="5014933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2670865" y="4394921"/>
            <a:ext cx="4108034" cy="2084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3732744" y="1600038"/>
            <a:ext cx="4072052" cy="3777901"/>
          </a:xfrm>
          <a:prstGeom prst="ellipse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67262" y="5911165"/>
            <a:ext cx="2753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Умный локомотив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2023 г.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678" y="2490075"/>
            <a:ext cx="2731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Цифровой двойник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34574" y="4034929"/>
            <a:ext cx="20359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Современный</a:t>
            </a:r>
          </a:p>
          <a:p>
            <a:pPr algn="ctr"/>
            <a:r>
              <a:rPr lang="ru-RU" dirty="0" smtClean="0"/>
              <a:t>локомотив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2019 г.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93303" y="2275472"/>
            <a:ext cx="31325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Тестовая эксплуатация</a:t>
            </a:r>
          </a:p>
          <a:p>
            <a:pPr algn="ctr"/>
            <a:r>
              <a:rPr lang="ru-RU" dirty="0" smtClean="0"/>
              <a:t>и обучение ИИ </a:t>
            </a:r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8564655" y="4193417"/>
            <a:ext cx="207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Сертификация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7956360" y="1120632"/>
            <a:ext cx="3879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Интеграция ИИ в локомотив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Ключевые этапы проекта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7366559" y="1428159"/>
            <a:ext cx="396000" cy="396000"/>
          </a:xfrm>
          <a:prstGeom prst="ellipse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8147478" y="2601746"/>
            <a:ext cx="396000" cy="396000"/>
          </a:xfrm>
          <a:prstGeom prst="ellipse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8111430" y="4180634"/>
            <a:ext cx="396000" cy="396000"/>
          </a:xfrm>
          <a:prstGeom prst="ellipse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6574559" y="5593096"/>
            <a:ext cx="396000" cy="396000"/>
          </a:xfrm>
          <a:prstGeom prst="ellipse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615914" y="901696"/>
            <a:ext cx="30935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Отработка технологий</a:t>
            </a:r>
          </a:p>
          <a:p>
            <a:pPr algn="ctr"/>
            <a:r>
              <a:rPr lang="ru-RU" dirty="0" smtClean="0"/>
              <a:t>машинного зрения</a:t>
            </a:r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2985520" y="4058257"/>
            <a:ext cx="396000" cy="396000"/>
            <a:chOff x="2985520" y="4058257"/>
            <a:chExt cx="396000" cy="396000"/>
          </a:xfrm>
        </p:grpSpPr>
        <p:sp>
          <p:nvSpPr>
            <p:cNvPr id="38" name="Овал 37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2939920" y="2599386"/>
            <a:ext cx="396000" cy="396000"/>
            <a:chOff x="2985520" y="4058257"/>
            <a:chExt cx="396000" cy="396000"/>
          </a:xfrm>
        </p:grpSpPr>
        <p:sp>
          <p:nvSpPr>
            <p:cNvPr id="51" name="Овал 50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3782848" y="1351465"/>
            <a:ext cx="396000" cy="396000"/>
            <a:chOff x="2985520" y="4058257"/>
            <a:chExt cx="396000" cy="396000"/>
          </a:xfrm>
        </p:grpSpPr>
        <p:sp>
          <p:nvSpPr>
            <p:cNvPr id="55" name="Овал 54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sp>
        <p:nvSpPr>
          <p:cNvPr id="61" name="TextBox 60"/>
          <p:cNvSpPr txBox="1"/>
          <p:nvPr/>
        </p:nvSpPr>
        <p:spPr>
          <a:xfrm>
            <a:off x="947892" y="5827489"/>
            <a:ext cx="1826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Завершенный этап</a:t>
            </a:r>
            <a:endParaRPr lang="ru-RU" sz="1600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582574" y="5863096"/>
            <a:ext cx="252000" cy="252000"/>
            <a:chOff x="2985520" y="4058257"/>
            <a:chExt cx="396000" cy="396000"/>
          </a:xfrm>
        </p:grpSpPr>
        <p:sp>
          <p:nvSpPr>
            <p:cNvPr id="67" name="Овал 66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6" name="Рисунок 75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sp>
        <p:nvSpPr>
          <p:cNvPr id="78" name="Овал 77"/>
          <p:cNvSpPr/>
          <p:nvPr/>
        </p:nvSpPr>
        <p:spPr>
          <a:xfrm>
            <a:off x="569080" y="6305380"/>
            <a:ext cx="252000" cy="252000"/>
          </a:xfrm>
          <a:prstGeom prst="ellipse">
            <a:avLst/>
          </a:prstGeom>
          <a:solidFill>
            <a:srgbClr val="30B6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932196" y="6262103"/>
            <a:ext cx="18406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Планируемый этап</a:t>
            </a:r>
            <a:endParaRPr lang="ru-RU" sz="1600" dirty="0"/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465" l="106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207" y="1692610"/>
            <a:ext cx="2579126" cy="368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17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74" y="1639946"/>
            <a:ext cx="8354772" cy="440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>
            <a:endCxn id="28" idx="5"/>
          </p:cNvCxnSpPr>
          <p:nvPr/>
        </p:nvCxnSpPr>
        <p:spPr>
          <a:xfrm>
            <a:off x="3779509" y="1411458"/>
            <a:ext cx="4791090" cy="2932407"/>
          </a:xfrm>
          <a:prstGeom prst="line">
            <a:avLst/>
          </a:prstGeom>
          <a:ln w="38100">
            <a:solidFill>
              <a:srgbClr val="30B6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05422" y="6494379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700"/>
              <a:pPr/>
              <a:t>13</a:t>
            </a:fld>
            <a:endParaRPr lang="ru-RU" sz="27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Результаты проекта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63626" y="2925738"/>
            <a:ext cx="34265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/>
              <a:t>Увеличение пропускной </a:t>
            </a:r>
            <a:endParaRPr lang="ru-RU" dirty="0" smtClean="0"/>
          </a:p>
          <a:p>
            <a:pPr lvl="0"/>
            <a:r>
              <a:rPr lang="ru-RU" dirty="0" smtClean="0"/>
              <a:t> способности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335016" y="2287306"/>
            <a:ext cx="3666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/>
              <a:t>Увеличение безопасности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4092" y="1023859"/>
            <a:ext cx="4126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/>
              <a:t>Электровоз нового поколения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7494" y="3976241"/>
            <a:ext cx="7876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Сокращение </a:t>
            </a:r>
            <a:r>
              <a:rPr lang="ru-RU" dirty="0" smtClean="0"/>
              <a:t>затрат</a:t>
            </a:r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612105" y="1826274"/>
            <a:ext cx="396000" cy="396000"/>
            <a:chOff x="2985520" y="4058257"/>
            <a:chExt cx="396000" cy="396000"/>
          </a:xfrm>
        </p:grpSpPr>
        <p:sp>
          <p:nvSpPr>
            <p:cNvPr id="15" name="Овал 14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grpSp>
        <p:nvGrpSpPr>
          <p:cNvPr id="17" name="Группа 16"/>
          <p:cNvGrpSpPr/>
          <p:nvPr/>
        </p:nvGrpSpPr>
        <p:grpSpPr>
          <a:xfrm>
            <a:off x="5699206" y="2441718"/>
            <a:ext cx="396000" cy="396000"/>
            <a:chOff x="2985520" y="4058257"/>
            <a:chExt cx="396000" cy="396000"/>
          </a:xfrm>
        </p:grpSpPr>
        <p:sp>
          <p:nvSpPr>
            <p:cNvPr id="18" name="Овал 17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grpSp>
        <p:nvGrpSpPr>
          <p:cNvPr id="20" name="Группа 19"/>
          <p:cNvGrpSpPr/>
          <p:nvPr/>
        </p:nvGrpSpPr>
        <p:grpSpPr>
          <a:xfrm>
            <a:off x="6866066" y="3198448"/>
            <a:ext cx="396000" cy="396000"/>
            <a:chOff x="2985520" y="4058257"/>
            <a:chExt cx="396000" cy="396000"/>
          </a:xfrm>
        </p:grpSpPr>
        <p:sp>
          <p:nvSpPr>
            <p:cNvPr id="21" name="Овал 20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3435636" y="1115208"/>
            <a:ext cx="396000" cy="396000"/>
            <a:chOff x="2985520" y="4058257"/>
            <a:chExt cx="396000" cy="396000"/>
          </a:xfrm>
        </p:grpSpPr>
        <p:sp>
          <p:nvSpPr>
            <p:cNvPr id="24" name="Овал 23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grpSp>
        <p:nvGrpSpPr>
          <p:cNvPr id="27" name="Группа 26"/>
          <p:cNvGrpSpPr/>
          <p:nvPr/>
        </p:nvGrpSpPr>
        <p:grpSpPr>
          <a:xfrm>
            <a:off x="8232592" y="4005858"/>
            <a:ext cx="396000" cy="396000"/>
            <a:chOff x="2985520" y="4058257"/>
            <a:chExt cx="396000" cy="396000"/>
          </a:xfrm>
        </p:grpSpPr>
        <p:sp>
          <p:nvSpPr>
            <p:cNvPr id="28" name="Овал 27"/>
            <p:cNvSpPr/>
            <p:nvPr/>
          </p:nvSpPr>
          <p:spPr>
            <a:xfrm>
              <a:off x="2985520" y="4058257"/>
              <a:ext cx="396000" cy="396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30B6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40" b="97801" l="938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7646" y="4134951"/>
              <a:ext cx="291747" cy="266718"/>
            </a:xfrm>
            <a:prstGeom prst="rect">
              <a:avLst/>
            </a:prstGeom>
          </p:spPr>
        </p:pic>
      </p:grpSp>
      <p:sp>
        <p:nvSpPr>
          <p:cNvPr id="30" name="TextBox 29"/>
          <p:cNvSpPr txBox="1"/>
          <p:nvPr/>
        </p:nvSpPr>
        <p:spPr>
          <a:xfrm>
            <a:off x="5105594" y="1684831"/>
            <a:ext cx="3558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dirty="0" smtClean="0"/>
              <a:t>Увеличение объема груза</a:t>
            </a:r>
            <a:endParaRPr lang="ru-RU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629" y="775144"/>
            <a:ext cx="2182821" cy="218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653176230"/>
              </p:ext>
            </p:extLst>
          </p:nvPr>
        </p:nvGraphicFramePr>
        <p:xfrm>
          <a:off x="431314" y="765498"/>
          <a:ext cx="11431984" cy="5833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05422" y="6494379"/>
            <a:ext cx="2844430" cy="365210"/>
          </a:xfrm>
        </p:spPr>
        <p:txBody>
          <a:bodyPr/>
          <a:lstStyle/>
          <a:p>
            <a:fld id="{9FAF7A84-1A31-44F9-B0EF-4EE61D036028}" type="slidenum">
              <a:rPr lang="ru-RU" sz="2800"/>
              <a:pPr/>
              <a:t>14</a:t>
            </a:fld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190413" cy="621482"/>
          </a:xfrm>
          <a:prstGeom prst="rect">
            <a:avLst/>
          </a:prstGeom>
          <a:solidFill>
            <a:srgbClr val="3BA0AB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1632" y="0"/>
            <a:ext cx="10971372" cy="549474"/>
          </a:xfrm>
          <a:prstGeom prst="rect">
            <a:avLst/>
          </a:prstGeom>
        </p:spPr>
        <p:txBody>
          <a:bodyPr vert="horz" lIns="121898" tIns="60948" rIns="121898" bIns="6094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Перспективы отрасли и компании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7465" l="1065" r="100000">
                        <a14:backgroundMark x1="46667" y1="88509" x2="46667" y2="885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14" y="1269554"/>
            <a:ext cx="936104" cy="133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Znak.eps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26654" y="3501802"/>
            <a:ext cx="1008112" cy="43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5" y="4941963"/>
            <a:ext cx="967446" cy="1008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251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26590"/>
            <a:ext cx="12190413" cy="2997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35" b="91827" l="3297" r="98535">
                        <a14:foregroundMark x1="42857" y1="25962" x2="42857" y2="25962"/>
                        <a14:foregroundMark x1="43223" y1="15865" x2="43223" y2="15865"/>
                        <a14:foregroundMark x1="20513" y1="59615" x2="20513" y2="59615"/>
                        <a14:foregroundMark x1="23077" y1="62981" x2="23077" y2="62981"/>
                        <a14:foregroundMark x1="32601" y1="62981" x2="32601" y2="62981"/>
                        <a14:foregroundMark x1="48352" y1="62500" x2="48352" y2="62500"/>
                        <a14:foregroundMark x1="56777" y1="61058" x2="56777" y2="61058"/>
                        <a14:foregroundMark x1="64103" y1="62019" x2="64103" y2="62019"/>
                        <a14:foregroundMark x1="73993" y1="62500" x2="73993" y2="62500"/>
                        <a14:foregroundMark x1="82784" y1="62019" x2="82784" y2="62019"/>
                        <a14:foregroundMark x1="87912" y1="75000" x2="87912" y2="75000"/>
                        <a14:foregroundMark x1="95604" y1="75481" x2="95604" y2="75481"/>
                        <a14:foregroundMark x1="83516" y1="75962" x2="83516" y2="75962"/>
                        <a14:foregroundMark x1="75824" y1="75481" x2="75824" y2="75481"/>
                        <a14:foregroundMark x1="64835" y1="75481" x2="64835" y2="75481"/>
                        <a14:foregroundMark x1="58608" y1="75962" x2="58608" y2="75962"/>
                        <a14:foregroundMark x1="49084" y1="76442" x2="49084" y2="76442"/>
                        <a14:foregroundMark x1="38828" y1="76923" x2="38828" y2="76923"/>
                        <a14:foregroundMark x1="27839" y1="76442" x2="27839" y2="76442"/>
                        <a14:foregroundMark x1="21245" y1="75962" x2="21245" y2="75962"/>
                        <a14:foregroundMark x1="12454" y1="76923" x2="12454" y2="76923"/>
                        <a14:foregroundMark x1="39927" y1="63942" x2="39927" y2="63942"/>
                        <a14:foregroundMark x1="67399" y1="62500" x2="67399" y2="62500"/>
                        <a14:foregroundMark x1="52747" y1="13462" x2="52747" y2="13462"/>
                        <a14:backgroundMark x1="25275" y1="63462" x2="25275" y2="63462"/>
                        <a14:backgroundMark x1="33333" y1="64423" x2="33333" y2="64423"/>
                        <a14:backgroundMark x1="50549" y1="63942" x2="50549" y2="63942"/>
                        <a14:backgroundMark x1="86447" y1="61538" x2="86447" y2="61538"/>
                        <a14:backgroundMark x1="81685" y1="73558" x2="81685" y2="73558"/>
                        <a14:backgroundMark x1="81685" y1="76442" x2="81685" y2="76442"/>
                        <a14:backgroundMark x1="89744" y1="76442" x2="89744" y2="76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382" y="261442"/>
            <a:ext cx="2487079" cy="142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1845618"/>
            <a:ext cx="12190413" cy="1263323"/>
          </a:xfrm>
          <a:prstGeom prst="rect">
            <a:avLst/>
          </a:prstGeom>
          <a:solidFill>
            <a:srgbClr val="3BA0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897" y1="29333" x2="9897" y2="29333"/>
                        <a14:foregroundMark x1="4124" y1="66667" x2="4124" y2="66667"/>
                        <a14:foregroundMark x1="2062" y1="54667" x2="1443" y2="58667"/>
                        <a14:foregroundMark x1="5979" y1="68000" x2="6186" y2="66667"/>
                        <a14:foregroundMark x1="8041" y1="62667" x2="8041" y2="62667"/>
                        <a14:foregroundMark x1="7010" y1="42667" x2="7010" y2="42667"/>
                        <a14:foregroundMark x1="9485" y1="40000" x2="9485" y2="40000"/>
                        <a14:foregroundMark x1="12990" y1="20000" x2="12990" y2="20000"/>
                        <a14:foregroundMark x1="22268" y1="50667" x2="22268" y2="50667"/>
                        <a14:foregroundMark x1="21031" y1="8000" x2="21031" y2="8000"/>
                        <a14:foregroundMark x1="34021" y1="8000" x2="34021" y2="8000"/>
                        <a14:foregroundMark x1="49691" y1="13333" x2="49691" y2="13333"/>
                        <a14:foregroundMark x1="62268" y1="10667" x2="62268" y2="10667"/>
                        <a14:foregroundMark x1="76495" y1="13333" x2="76495" y2="13333"/>
                        <a14:foregroundMark x1="91546" y1="13333" x2="91546" y2="13333"/>
                        <a14:foregroundMark x1="34845" y1="65333" x2="34845" y2="65333"/>
                        <a14:foregroundMark x1="50103" y1="58667" x2="50103" y2="58667"/>
                        <a14:foregroundMark x1="66186" y1="58667" x2="66186" y2="58667"/>
                        <a14:foregroundMark x1="77526" y1="66667" x2="77526" y2="66667"/>
                        <a14:foregroundMark x1="89072" y1="73333" x2="89072" y2="73333"/>
                        <a14:backgroundMark x1="17113" y1="25333" x2="17113" y2="25333"/>
                        <a14:backgroundMark x1="19381" y1="40000" x2="19381" y2="40000"/>
                        <a14:backgroundMark x1="24742" y1="28000" x2="24742" y2="28000"/>
                        <a14:backgroundMark x1="28247" y1="72000" x2="28247" y2="72000"/>
                        <a14:backgroundMark x1="32784" y1="88000" x2="32784" y2="88000"/>
                        <a14:backgroundMark x1="36082" y1="9333" x2="36082" y2="9333"/>
                        <a14:backgroundMark x1="37113" y1="24000" x2="37113" y2="24000"/>
                        <a14:backgroundMark x1="38351" y1="24000" x2="38351" y2="24000"/>
                        <a14:backgroundMark x1="42474" y1="76000" x2="42474" y2="76000"/>
                        <a14:backgroundMark x1="47423" y1="89333" x2="47423" y2="89333"/>
                        <a14:backgroundMark x1="53608" y1="30667" x2="53608" y2="30667"/>
                        <a14:backgroundMark x1="55258" y1="76000" x2="55258" y2="76000"/>
                        <a14:backgroundMark x1="61237" y1="60000" x2="61237" y2="60000"/>
                        <a14:backgroundMark x1="70515" y1="25333" x2="70515" y2="25333"/>
                        <a14:backgroundMark x1="78351" y1="24000" x2="78763" y2="24000"/>
                        <a14:backgroundMark x1="83093" y1="24000" x2="83505" y2="24000"/>
                        <a14:backgroundMark x1="92371" y1="66667" x2="92371" y2="66667"/>
                        <a14:backgroundMark x1="92784" y1="94667" x2="92784" y2="94667"/>
                        <a14:backgroundMark x1="92784" y1="10667" x2="92784" y2="10667"/>
                        <a14:backgroundMark x1="49278" y1="4000" x2="49278" y2="4000"/>
                        <a14:backgroundMark x1="69278" y1="65333" x2="69278" y2="65333"/>
                        <a14:backgroundMark x1="81649" y1="58667" x2="81649" y2="58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702" y="909514"/>
            <a:ext cx="3384376" cy="389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66614" y="1773610"/>
            <a:ext cx="10572710" cy="1354193"/>
          </a:xfrm>
          <a:prstGeom prst="rect">
            <a:avLst/>
          </a:prstGeom>
        </p:spPr>
        <p:txBody>
          <a:bodyPr wrap="square" lIns="121898" tIns="60948" rIns="121898" bIns="60948">
            <a:spAutoFit/>
          </a:bodyPr>
          <a:lstStyle/>
          <a:p>
            <a:pPr algn="ctr"/>
            <a:r>
              <a:rPr lang="ru-RU" sz="4000" cap="all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Цифровизация как приоритет технологической модернизации</a:t>
            </a:r>
            <a:endParaRPr lang="ru-RU" sz="4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38622" y="2100829"/>
            <a:ext cx="432048" cy="135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0626325" y="2252962"/>
            <a:ext cx="432048" cy="1356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34566" y="2397245"/>
            <a:ext cx="432048" cy="135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838622" y="2604885"/>
            <a:ext cx="432048" cy="1356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1606621" y="2391528"/>
            <a:ext cx="432048" cy="135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0993338" y="2634032"/>
            <a:ext cx="432048" cy="135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3069754"/>
            <a:ext cx="12190413" cy="8039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50590" y="3213770"/>
            <a:ext cx="49685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Над проектом работали:</a:t>
            </a:r>
            <a:endParaRPr lang="ru-RU" dirty="0"/>
          </a:p>
          <a:p>
            <a:pPr marL="457178" indent="-457178">
              <a:buAutoNum type="arabicPeriod"/>
            </a:pPr>
            <a:r>
              <a:rPr lang="ru-RU" dirty="0" err="1"/>
              <a:t>Митраков</a:t>
            </a:r>
            <a:r>
              <a:rPr lang="ru-RU" dirty="0"/>
              <a:t> Артём Сергеевич</a:t>
            </a:r>
            <a:r>
              <a:rPr lang="en-US" dirty="0"/>
              <a:t>;</a:t>
            </a:r>
            <a:r>
              <a:rPr lang="ru-RU" dirty="0"/>
              <a:t>  </a:t>
            </a:r>
          </a:p>
          <a:p>
            <a:pPr marL="457178" indent="-457178">
              <a:buAutoNum type="arabicPeriod"/>
            </a:pPr>
            <a:r>
              <a:rPr lang="ru-RU" dirty="0"/>
              <a:t>Харисов Ильдар </a:t>
            </a:r>
            <a:r>
              <a:rPr lang="ru-RU" dirty="0" err="1"/>
              <a:t>Ришатович</a:t>
            </a:r>
            <a:r>
              <a:rPr lang="en-US" dirty="0"/>
              <a:t>;</a:t>
            </a:r>
            <a:r>
              <a:rPr lang="ru-RU" dirty="0"/>
              <a:t> </a:t>
            </a:r>
          </a:p>
          <a:p>
            <a:pPr marL="457178" indent="-457178">
              <a:buFontTx/>
              <a:buAutoNum type="arabicPeriod"/>
            </a:pPr>
            <a:r>
              <a:rPr lang="ru-RU" dirty="0"/>
              <a:t>Горохова Ксения Олеговна</a:t>
            </a:r>
            <a:r>
              <a:rPr lang="en-US" dirty="0"/>
              <a:t>;</a:t>
            </a:r>
            <a:endParaRPr lang="ru-RU" dirty="0"/>
          </a:p>
          <a:p>
            <a:pPr marL="457178" indent="-457178">
              <a:buAutoNum type="arabicPeriod"/>
            </a:pPr>
            <a:r>
              <a:rPr lang="ru-RU" dirty="0"/>
              <a:t>Хотин Алексей Александрович</a:t>
            </a:r>
            <a:r>
              <a:rPr lang="en-US" dirty="0"/>
              <a:t>;</a:t>
            </a:r>
            <a:endParaRPr lang="ru-RU" dirty="0"/>
          </a:p>
          <a:p>
            <a:pPr marL="457178" indent="-457178">
              <a:buAutoNum type="arabicPeriod"/>
            </a:pPr>
            <a:r>
              <a:rPr lang="ru-RU" dirty="0"/>
              <a:t>Бычков Александр Юрьевич</a:t>
            </a:r>
            <a:r>
              <a:rPr lang="en-US" dirty="0"/>
              <a:t>;</a:t>
            </a:r>
            <a:endParaRPr lang="ru-RU" dirty="0"/>
          </a:p>
          <a:p>
            <a:pPr marL="457178" indent="-457178">
              <a:buAutoNum type="arabicPeriod"/>
            </a:pPr>
            <a:r>
              <a:rPr lang="ru-RU" dirty="0"/>
              <a:t>Ручьев Виталий Игоревич.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5" t="31973" r="12778"/>
          <a:stretch/>
        </p:blipFill>
        <p:spPr bwMode="auto">
          <a:xfrm>
            <a:off x="5514852" y="3285778"/>
            <a:ext cx="4468786" cy="32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23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7170</TotalTime>
  <Words>1159</Words>
  <Application>Microsoft Office PowerPoint</Application>
  <PresentationFormat>Произвольный</PresentationFormat>
  <Paragraphs>192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Митраков Артём Сергеевич</dc:creator>
  <cp:lastModifiedBy>Орлова Елена Михайловна</cp:lastModifiedBy>
  <cp:revision>369</cp:revision>
  <dcterms:created xsi:type="dcterms:W3CDTF">2017-06-20T11:41:57Z</dcterms:created>
  <dcterms:modified xsi:type="dcterms:W3CDTF">2019-11-08T04:49:22Z</dcterms:modified>
</cp:coreProperties>
</file>