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60" r:id="rId2"/>
    <p:sldId id="261" r:id="rId3"/>
    <p:sldId id="284" r:id="rId4"/>
    <p:sldId id="283" r:id="rId5"/>
    <p:sldId id="293" r:id="rId6"/>
    <p:sldId id="294" r:id="rId7"/>
    <p:sldId id="301" r:id="rId8"/>
    <p:sldId id="282" r:id="rId9"/>
    <p:sldId id="295" r:id="rId10"/>
    <p:sldId id="296" r:id="rId11"/>
    <p:sldId id="292" r:id="rId12"/>
    <p:sldId id="298" r:id="rId13"/>
    <p:sldId id="300" r:id="rId14"/>
    <p:sldId id="302" r:id="rId15"/>
    <p:sldId id="28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990033"/>
    <a:srgbClr val="008000"/>
    <a:srgbClr val="E98F17"/>
    <a:srgbClr val="006600"/>
    <a:srgbClr val="003300"/>
    <a:srgbClr val="7F7F7F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77" autoAdjust="0"/>
    <p:restoredTop sz="83738" autoAdjust="0"/>
  </p:normalViewPr>
  <p:slideViewPr>
    <p:cSldViewPr>
      <p:cViewPr varScale="1">
        <p:scale>
          <a:sx n="88" d="100"/>
          <a:sy n="88" d="100"/>
        </p:scale>
        <p:origin x="533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07955D-50C5-4A05-B9DC-3D90EEF4653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454BEFC4-4936-4AB1-8204-6E438167857F}">
      <dgm:prSet phldrT="[Текст]" custT="1"/>
      <dgm:spPr/>
      <dgm:t>
        <a:bodyPr lIns="36000" rIns="36000"/>
        <a:lstStyle/>
        <a:p>
          <a:r>
            <a:rPr lang="ru-RU" sz="1600" dirty="0" smtClean="0"/>
            <a:t>Заключение договора</a:t>
          </a:r>
          <a:endParaRPr lang="ru-RU" sz="1600" dirty="0"/>
        </a:p>
      </dgm:t>
    </dgm:pt>
    <dgm:pt modelId="{1276A801-CBB7-4FA6-9770-B62C62D67AA7}" type="parTrans" cxnId="{438853AA-4C7D-469A-985D-80208CAF51D5}">
      <dgm:prSet/>
      <dgm:spPr/>
      <dgm:t>
        <a:bodyPr/>
        <a:lstStyle/>
        <a:p>
          <a:endParaRPr lang="ru-RU"/>
        </a:p>
      </dgm:t>
    </dgm:pt>
    <dgm:pt modelId="{9E1B5912-4975-40C2-A441-70B2E17DC45A}" type="sibTrans" cxnId="{438853AA-4C7D-469A-985D-80208CAF51D5}">
      <dgm:prSet/>
      <dgm:spPr/>
      <dgm:t>
        <a:bodyPr/>
        <a:lstStyle/>
        <a:p>
          <a:endParaRPr lang="ru-RU"/>
        </a:p>
      </dgm:t>
    </dgm:pt>
    <dgm:pt modelId="{A5ED0CF8-2DAD-4DAF-970A-2069506D2534}">
      <dgm:prSet phldrT="[Текст]" custT="1"/>
      <dgm:spPr/>
      <dgm:t>
        <a:bodyPr lIns="36000" rIns="36000"/>
        <a:lstStyle/>
        <a:p>
          <a:r>
            <a:rPr lang="ru-RU" sz="1600" dirty="0" smtClean="0"/>
            <a:t>Разработка ТЗ</a:t>
          </a:r>
          <a:endParaRPr lang="ru-RU" sz="1600" dirty="0"/>
        </a:p>
      </dgm:t>
    </dgm:pt>
    <dgm:pt modelId="{5532DE71-9BD6-4FF6-903F-DC545227F4B9}" type="parTrans" cxnId="{D0C584D7-67B2-4F25-94AE-990AD3714304}">
      <dgm:prSet/>
      <dgm:spPr/>
      <dgm:t>
        <a:bodyPr/>
        <a:lstStyle/>
        <a:p>
          <a:endParaRPr lang="ru-RU"/>
        </a:p>
      </dgm:t>
    </dgm:pt>
    <dgm:pt modelId="{E4C5A206-61F5-4C63-AE7E-541B34C2E5FC}" type="sibTrans" cxnId="{D0C584D7-67B2-4F25-94AE-990AD3714304}">
      <dgm:prSet/>
      <dgm:spPr/>
      <dgm:t>
        <a:bodyPr/>
        <a:lstStyle/>
        <a:p>
          <a:endParaRPr lang="ru-RU"/>
        </a:p>
      </dgm:t>
    </dgm:pt>
    <dgm:pt modelId="{108DABF2-8261-4B87-832B-D0BA2EB7873D}">
      <dgm:prSet phldrT="[Текст]" custT="1"/>
      <dgm:spPr>
        <a:solidFill>
          <a:srgbClr val="92D050"/>
        </a:solidFill>
      </dgm:spPr>
      <dgm:t>
        <a:bodyPr lIns="36000" rIns="36000"/>
        <a:lstStyle/>
        <a:p>
          <a:r>
            <a:rPr lang="ru-RU" sz="1600" dirty="0" smtClean="0">
              <a:solidFill>
                <a:schemeClr val="tx1"/>
              </a:solidFill>
            </a:rPr>
            <a:t>Разработка проекта</a:t>
          </a:r>
          <a:endParaRPr lang="ru-RU" sz="1600" dirty="0">
            <a:solidFill>
              <a:schemeClr val="tx1"/>
            </a:solidFill>
          </a:endParaRPr>
        </a:p>
      </dgm:t>
    </dgm:pt>
    <dgm:pt modelId="{2625C58D-8E38-4E03-BE8E-82E92F65ACE1}" type="parTrans" cxnId="{3C33AFA4-D461-406A-B902-9DC66F5FEFD9}">
      <dgm:prSet/>
      <dgm:spPr/>
      <dgm:t>
        <a:bodyPr/>
        <a:lstStyle/>
        <a:p>
          <a:endParaRPr lang="ru-RU"/>
        </a:p>
      </dgm:t>
    </dgm:pt>
    <dgm:pt modelId="{229D8664-83C4-4FC7-9F5D-4B031DC92565}" type="sibTrans" cxnId="{3C33AFA4-D461-406A-B902-9DC66F5FEFD9}">
      <dgm:prSet/>
      <dgm:spPr/>
      <dgm:t>
        <a:bodyPr/>
        <a:lstStyle/>
        <a:p>
          <a:endParaRPr lang="ru-RU"/>
        </a:p>
      </dgm:t>
    </dgm:pt>
    <dgm:pt modelId="{02C3FFB7-6D74-4200-ADA8-CFBCB4DFAA33}">
      <dgm:prSet phldrT="[Текст]" custT="1"/>
      <dgm:spPr/>
      <dgm:t>
        <a:bodyPr lIns="36000" rIns="36000"/>
        <a:lstStyle/>
        <a:p>
          <a:r>
            <a:rPr lang="ru-RU" sz="1600" dirty="0" smtClean="0"/>
            <a:t>Монтаж оборудования</a:t>
          </a:r>
          <a:endParaRPr lang="ru-RU" sz="1600" dirty="0"/>
        </a:p>
      </dgm:t>
    </dgm:pt>
    <dgm:pt modelId="{0C14824D-8F2C-49AD-B1F8-5AE9BB2F4E33}" type="parTrans" cxnId="{3CDF99EF-1945-45AC-A747-D31CB9E8EED0}">
      <dgm:prSet/>
      <dgm:spPr/>
      <dgm:t>
        <a:bodyPr/>
        <a:lstStyle/>
        <a:p>
          <a:endParaRPr lang="ru-RU"/>
        </a:p>
      </dgm:t>
    </dgm:pt>
    <dgm:pt modelId="{6AFD15F9-B83C-4B14-B333-8DB868D46390}" type="sibTrans" cxnId="{3CDF99EF-1945-45AC-A747-D31CB9E8EED0}">
      <dgm:prSet/>
      <dgm:spPr/>
      <dgm:t>
        <a:bodyPr/>
        <a:lstStyle/>
        <a:p>
          <a:endParaRPr lang="ru-RU"/>
        </a:p>
      </dgm:t>
    </dgm:pt>
    <dgm:pt modelId="{659457AB-4903-4292-BD4C-89F1A80AA120}">
      <dgm:prSet phldrT="[Текст]" custT="1"/>
      <dgm:spPr/>
      <dgm:t>
        <a:bodyPr lIns="36000" tIns="0" rIns="36000" bIns="0"/>
        <a:lstStyle/>
        <a:p>
          <a:r>
            <a:rPr lang="ru-RU" sz="1800" dirty="0" smtClean="0"/>
            <a:t>Подключение</a:t>
          </a:r>
          <a:endParaRPr lang="ru-RU" sz="1400" dirty="0"/>
        </a:p>
      </dgm:t>
    </dgm:pt>
    <dgm:pt modelId="{5EA042E8-6C3E-40A9-A0D5-BF96D1B4B8C6}" type="parTrans" cxnId="{51112A0B-83F3-422C-82D5-703AA33EE5BB}">
      <dgm:prSet/>
      <dgm:spPr/>
      <dgm:t>
        <a:bodyPr/>
        <a:lstStyle/>
        <a:p>
          <a:endParaRPr lang="ru-RU"/>
        </a:p>
      </dgm:t>
    </dgm:pt>
    <dgm:pt modelId="{D5FC80EA-5A7D-4454-80CE-01421AA8AE0B}" type="sibTrans" cxnId="{51112A0B-83F3-422C-82D5-703AA33EE5BB}">
      <dgm:prSet/>
      <dgm:spPr/>
      <dgm:t>
        <a:bodyPr/>
        <a:lstStyle/>
        <a:p>
          <a:endParaRPr lang="ru-RU"/>
        </a:p>
      </dgm:t>
    </dgm:pt>
    <dgm:pt modelId="{B86C0768-1E9D-47BC-892B-69E37C4CCE38}">
      <dgm:prSet phldrT="[Текст]" custT="1"/>
      <dgm:spPr/>
      <dgm:t>
        <a:bodyPr lIns="36000" rIns="36000"/>
        <a:lstStyle/>
        <a:p>
          <a:r>
            <a:rPr lang="ru-RU" sz="1600" dirty="0" smtClean="0"/>
            <a:t>Потребление</a:t>
          </a:r>
        </a:p>
        <a:p>
          <a:r>
            <a:rPr lang="ru-RU" sz="1600" dirty="0" smtClean="0"/>
            <a:t>электроэнергии</a:t>
          </a:r>
          <a:endParaRPr lang="ru-RU" sz="1600" dirty="0"/>
        </a:p>
      </dgm:t>
    </dgm:pt>
    <dgm:pt modelId="{4111E9A0-28C5-4F23-8880-8A83AB29CBB6}" type="parTrans" cxnId="{6043D26B-474D-4B1B-BAC8-FA7C5DFFD995}">
      <dgm:prSet/>
      <dgm:spPr/>
      <dgm:t>
        <a:bodyPr/>
        <a:lstStyle/>
        <a:p>
          <a:endParaRPr lang="ru-RU"/>
        </a:p>
      </dgm:t>
    </dgm:pt>
    <dgm:pt modelId="{C093451B-FF82-4C39-9548-F65B2CB5E7E6}" type="sibTrans" cxnId="{6043D26B-474D-4B1B-BAC8-FA7C5DFFD995}">
      <dgm:prSet/>
      <dgm:spPr/>
      <dgm:t>
        <a:bodyPr/>
        <a:lstStyle/>
        <a:p>
          <a:endParaRPr lang="ru-RU"/>
        </a:p>
      </dgm:t>
    </dgm:pt>
    <dgm:pt modelId="{610F3775-A917-4968-8427-4AF9D2A2F6F7}" type="pres">
      <dgm:prSet presAssocID="{A407955D-50C5-4A05-B9DC-3D90EEF4653D}" presName="CompostProcess" presStyleCnt="0">
        <dgm:presLayoutVars>
          <dgm:dir/>
          <dgm:resizeHandles val="exact"/>
        </dgm:presLayoutVars>
      </dgm:prSet>
      <dgm:spPr/>
    </dgm:pt>
    <dgm:pt modelId="{4624FFAF-65A2-4904-90C8-49AC2A06195F}" type="pres">
      <dgm:prSet presAssocID="{A407955D-50C5-4A05-B9DC-3D90EEF4653D}" presName="arrow" presStyleLbl="bgShp" presStyleIdx="0" presStyleCnt="1" custScaleX="105581" custLinFactNeighborY="718"/>
      <dgm:spPr/>
    </dgm:pt>
    <dgm:pt modelId="{BCE98EB7-5114-41D7-84BB-1C21079F43F5}" type="pres">
      <dgm:prSet presAssocID="{A407955D-50C5-4A05-B9DC-3D90EEF4653D}" presName="linearProcess" presStyleCnt="0"/>
      <dgm:spPr/>
    </dgm:pt>
    <dgm:pt modelId="{97AC1A13-B526-4529-A71B-B91CAC62399D}" type="pres">
      <dgm:prSet presAssocID="{454BEFC4-4936-4AB1-8204-6E438167857F}" presName="textNode" presStyleLbl="node1" presStyleIdx="0" presStyleCnt="6" custScaleX="896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E212B3-4B41-48E7-BE0F-02DBD8013B26}" type="pres">
      <dgm:prSet presAssocID="{9E1B5912-4975-40C2-A441-70B2E17DC45A}" presName="sibTrans" presStyleCnt="0"/>
      <dgm:spPr/>
    </dgm:pt>
    <dgm:pt modelId="{8EB71FA3-F9FC-417D-8777-A506D1D2972F}" type="pres">
      <dgm:prSet presAssocID="{A5ED0CF8-2DAD-4DAF-970A-2069506D2534}" presName="textNode" presStyleLbl="node1" presStyleIdx="1" presStyleCnt="6" custScaleX="88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FD594E-29A2-4892-A94C-55E2843F07BF}" type="pres">
      <dgm:prSet presAssocID="{E4C5A206-61F5-4C63-AE7E-541B34C2E5FC}" presName="sibTrans" presStyleCnt="0"/>
      <dgm:spPr/>
    </dgm:pt>
    <dgm:pt modelId="{BB911F09-0D84-418F-84A6-4558BFF45010}" type="pres">
      <dgm:prSet presAssocID="{108DABF2-8261-4B87-832B-D0BA2EB7873D}" presName="textNode" presStyleLbl="node1" presStyleIdx="2" presStyleCnt="6" custScaleX="856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E25F08-420C-4080-B4E1-9F61CABED89D}" type="pres">
      <dgm:prSet presAssocID="{229D8664-83C4-4FC7-9F5D-4B031DC92565}" presName="sibTrans" presStyleCnt="0"/>
      <dgm:spPr/>
    </dgm:pt>
    <dgm:pt modelId="{D4A54E1A-3728-4A7A-95EB-8F0B75BAB0AB}" type="pres">
      <dgm:prSet presAssocID="{02C3FFB7-6D74-4200-ADA8-CFBCB4DFAA33}" presName="textNode" presStyleLbl="node1" presStyleIdx="3" presStyleCnt="6" custScaleX="1004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0687B4-175C-4E2B-BEF6-CEF5B399A407}" type="pres">
      <dgm:prSet presAssocID="{6AFD15F9-B83C-4B14-B333-8DB868D46390}" presName="sibTrans" presStyleCnt="0"/>
      <dgm:spPr/>
    </dgm:pt>
    <dgm:pt modelId="{D0C2EBE6-7899-4E0A-853A-009F71D75C8A}" type="pres">
      <dgm:prSet presAssocID="{659457AB-4903-4292-BD4C-89F1A80AA120}" presName="textNode" presStyleLbl="node1" presStyleIdx="4" presStyleCnt="6" custScaleX="1141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586004-0C00-4BBC-BBE2-09413FB30D35}" type="pres">
      <dgm:prSet presAssocID="{D5FC80EA-5A7D-4454-80CE-01421AA8AE0B}" presName="sibTrans" presStyleCnt="0"/>
      <dgm:spPr/>
    </dgm:pt>
    <dgm:pt modelId="{44D955C4-7DD3-49D9-95F5-F54D5F4CE352}" type="pres">
      <dgm:prSet presAssocID="{B86C0768-1E9D-47BC-892B-69E37C4CCE38}" presName="textNode" presStyleLbl="node1" presStyleIdx="5" presStyleCnt="6" custScaleX="1120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DF99EF-1945-45AC-A747-D31CB9E8EED0}" srcId="{A407955D-50C5-4A05-B9DC-3D90EEF4653D}" destId="{02C3FFB7-6D74-4200-ADA8-CFBCB4DFAA33}" srcOrd="3" destOrd="0" parTransId="{0C14824D-8F2C-49AD-B1F8-5AE9BB2F4E33}" sibTransId="{6AFD15F9-B83C-4B14-B333-8DB868D46390}"/>
    <dgm:cxn modelId="{AD773FB1-E927-4BF8-8E9C-D9D9BFC29C3C}" type="presOf" srcId="{B86C0768-1E9D-47BC-892B-69E37C4CCE38}" destId="{44D955C4-7DD3-49D9-95F5-F54D5F4CE352}" srcOrd="0" destOrd="0" presId="urn:microsoft.com/office/officeart/2005/8/layout/hProcess9"/>
    <dgm:cxn modelId="{6043D26B-474D-4B1B-BAC8-FA7C5DFFD995}" srcId="{A407955D-50C5-4A05-B9DC-3D90EEF4653D}" destId="{B86C0768-1E9D-47BC-892B-69E37C4CCE38}" srcOrd="5" destOrd="0" parTransId="{4111E9A0-28C5-4F23-8880-8A83AB29CBB6}" sibTransId="{C093451B-FF82-4C39-9548-F65B2CB5E7E6}"/>
    <dgm:cxn modelId="{3C33AFA4-D461-406A-B902-9DC66F5FEFD9}" srcId="{A407955D-50C5-4A05-B9DC-3D90EEF4653D}" destId="{108DABF2-8261-4B87-832B-D0BA2EB7873D}" srcOrd="2" destOrd="0" parTransId="{2625C58D-8E38-4E03-BE8E-82E92F65ACE1}" sibTransId="{229D8664-83C4-4FC7-9F5D-4B031DC92565}"/>
    <dgm:cxn modelId="{438853AA-4C7D-469A-985D-80208CAF51D5}" srcId="{A407955D-50C5-4A05-B9DC-3D90EEF4653D}" destId="{454BEFC4-4936-4AB1-8204-6E438167857F}" srcOrd="0" destOrd="0" parTransId="{1276A801-CBB7-4FA6-9770-B62C62D67AA7}" sibTransId="{9E1B5912-4975-40C2-A441-70B2E17DC45A}"/>
    <dgm:cxn modelId="{2AA307E5-10E2-496A-A5BE-824D82395BB2}" type="presOf" srcId="{A407955D-50C5-4A05-B9DC-3D90EEF4653D}" destId="{610F3775-A917-4968-8427-4AF9D2A2F6F7}" srcOrd="0" destOrd="0" presId="urn:microsoft.com/office/officeart/2005/8/layout/hProcess9"/>
    <dgm:cxn modelId="{D0C584D7-67B2-4F25-94AE-990AD3714304}" srcId="{A407955D-50C5-4A05-B9DC-3D90EEF4653D}" destId="{A5ED0CF8-2DAD-4DAF-970A-2069506D2534}" srcOrd="1" destOrd="0" parTransId="{5532DE71-9BD6-4FF6-903F-DC545227F4B9}" sibTransId="{E4C5A206-61F5-4C63-AE7E-541B34C2E5FC}"/>
    <dgm:cxn modelId="{C031597B-DFFC-4F7C-BD53-40EA58F4780D}" type="presOf" srcId="{454BEFC4-4936-4AB1-8204-6E438167857F}" destId="{97AC1A13-B526-4529-A71B-B91CAC62399D}" srcOrd="0" destOrd="0" presId="urn:microsoft.com/office/officeart/2005/8/layout/hProcess9"/>
    <dgm:cxn modelId="{9402E7FC-3E49-4917-8139-570663B98995}" type="presOf" srcId="{02C3FFB7-6D74-4200-ADA8-CFBCB4DFAA33}" destId="{D4A54E1A-3728-4A7A-95EB-8F0B75BAB0AB}" srcOrd="0" destOrd="0" presId="urn:microsoft.com/office/officeart/2005/8/layout/hProcess9"/>
    <dgm:cxn modelId="{14B333E2-70FC-43A4-80C8-2039B56CE50B}" type="presOf" srcId="{A5ED0CF8-2DAD-4DAF-970A-2069506D2534}" destId="{8EB71FA3-F9FC-417D-8777-A506D1D2972F}" srcOrd="0" destOrd="0" presId="urn:microsoft.com/office/officeart/2005/8/layout/hProcess9"/>
    <dgm:cxn modelId="{51112A0B-83F3-422C-82D5-703AA33EE5BB}" srcId="{A407955D-50C5-4A05-B9DC-3D90EEF4653D}" destId="{659457AB-4903-4292-BD4C-89F1A80AA120}" srcOrd="4" destOrd="0" parTransId="{5EA042E8-6C3E-40A9-A0D5-BF96D1B4B8C6}" sibTransId="{D5FC80EA-5A7D-4454-80CE-01421AA8AE0B}"/>
    <dgm:cxn modelId="{C4DA0F1E-2884-41A4-B298-EFB6A467DA3E}" type="presOf" srcId="{659457AB-4903-4292-BD4C-89F1A80AA120}" destId="{D0C2EBE6-7899-4E0A-853A-009F71D75C8A}" srcOrd="0" destOrd="0" presId="urn:microsoft.com/office/officeart/2005/8/layout/hProcess9"/>
    <dgm:cxn modelId="{46305B71-969E-4944-8FCF-DE3DE928ADBF}" type="presOf" srcId="{108DABF2-8261-4B87-832B-D0BA2EB7873D}" destId="{BB911F09-0D84-418F-84A6-4558BFF45010}" srcOrd="0" destOrd="0" presId="urn:microsoft.com/office/officeart/2005/8/layout/hProcess9"/>
    <dgm:cxn modelId="{2C657B05-AD32-456F-BC60-9FCA04B3B20A}" type="presParOf" srcId="{610F3775-A917-4968-8427-4AF9D2A2F6F7}" destId="{4624FFAF-65A2-4904-90C8-49AC2A06195F}" srcOrd="0" destOrd="0" presId="urn:microsoft.com/office/officeart/2005/8/layout/hProcess9"/>
    <dgm:cxn modelId="{508A50C6-77A1-4DF6-AA74-E24D5926EB94}" type="presParOf" srcId="{610F3775-A917-4968-8427-4AF9D2A2F6F7}" destId="{BCE98EB7-5114-41D7-84BB-1C21079F43F5}" srcOrd="1" destOrd="0" presId="urn:microsoft.com/office/officeart/2005/8/layout/hProcess9"/>
    <dgm:cxn modelId="{32B6B980-C235-4404-83EE-F755CF555D63}" type="presParOf" srcId="{BCE98EB7-5114-41D7-84BB-1C21079F43F5}" destId="{97AC1A13-B526-4529-A71B-B91CAC62399D}" srcOrd="0" destOrd="0" presId="urn:microsoft.com/office/officeart/2005/8/layout/hProcess9"/>
    <dgm:cxn modelId="{C19891F0-D3CC-4A3D-8473-E88C58A1F598}" type="presParOf" srcId="{BCE98EB7-5114-41D7-84BB-1C21079F43F5}" destId="{75E212B3-4B41-48E7-BE0F-02DBD8013B26}" srcOrd="1" destOrd="0" presId="urn:microsoft.com/office/officeart/2005/8/layout/hProcess9"/>
    <dgm:cxn modelId="{AF11CE5C-36F2-4A0C-8450-ECDD9F80C933}" type="presParOf" srcId="{BCE98EB7-5114-41D7-84BB-1C21079F43F5}" destId="{8EB71FA3-F9FC-417D-8777-A506D1D2972F}" srcOrd="2" destOrd="0" presId="urn:microsoft.com/office/officeart/2005/8/layout/hProcess9"/>
    <dgm:cxn modelId="{B7EFABB0-5F5A-472D-9BA5-3F124D3BB138}" type="presParOf" srcId="{BCE98EB7-5114-41D7-84BB-1C21079F43F5}" destId="{E2FD594E-29A2-4892-A94C-55E2843F07BF}" srcOrd="3" destOrd="0" presId="urn:microsoft.com/office/officeart/2005/8/layout/hProcess9"/>
    <dgm:cxn modelId="{C5BFF21B-7AF1-46F6-83F3-149F58FE0FC7}" type="presParOf" srcId="{BCE98EB7-5114-41D7-84BB-1C21079F43F5}" destId="{BB911F09-0D84-418F-84A6-4558BFF45010}" srcOrd="4" destOrd="0" presId="urn:microsoft.com/office/officeart/2005/8/layout/hProcess9"/>
    <dgm:cxn modelId="{28445C6E-A76A-4E21-ADB0-DF1753A5E006}" type="presParOf" srcId="{BCE98EB7-5114-41D7-84BB-1C21079F43F5}" destId="{BFE25F08-420C-4080-B4E1-9F61CABED89D}" srcOrd="5" destOrd="0" presId="urn:microsoft.com/office/officeart/2005/8/layout/hProcess9"/>
    <dgm:cxn modelId="{F1D263BD-1D3C-4BD3-9ED3-F7B608922BFA}" type="presParOf" srcId="{BCE98EB7-5114-41D7-84BB-1C21079F43F5}" destId="{D4A54E1A-3728-4A7A-95EB-8F0B75BAB0AB}" srcOrd="6" destOrd="0" presId="urn:microsoft.com/office/officeart/2005/8/layout/hProcess9"/>
    <dgm:cxn modelId="{46DEFE8E-5B7E-44AD-8FE0-25E7C9747D9F}" type="presParOf" srcId="{BCE98EB7-5114-41D7-84BB-1C21079F43F5}" destId="{D90687B4-175C-4E2B-BEF6-CEF5B399A407}" srcOrd="7" destOrd="0" presId="urn:microsoft.com/office/officeart/2005/8/layout/hProcess9"/>
    <dgm:cxn modelId="{05145699-ED9F-48D2-BFCD-2B92AC96361F}" type="presParOf" srcId="{BCE98EB7-5114-41D7-84BB-1C21079F43F5}" destId="{D0C2EBE6-7899-4E0A-853A-009F71D75C8A}" srcOrd="8" destOrd="0" presId="urn:microsoft.com/office/officeart/2005/8/layout/hProcess9"/>
    <dgm:cxn modelId="{33AECF9F-085C-4569-8C33-280173C21A63}" type="presParOf" srcId="{BCE98EB7-5114-41D7-84BB-1C21079F43F5}" destId="{47586004-0C00-4BBC-BBE2-09413FB30D35}" srcOrd="9" destOrd="0" presId="urn:microsoft.com/office/officeart/2005/8/layout/hProcess9"/>
    <dgm:cxn modelId="{5EF62074-C281-4646-AAF8-1F4F9899D96E}" type="presParOf" srcId="{BCE98EB7-5114-41D7-84BB-1C21079F43F5}" destId="{44D955C4-7DD3-49D9-95F5-F54D5F4CE352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4FFAF-65A2-4904-90C8-49AC2A06195F}">
      <dsp:nvSpPr>
        <dsp:cNvPr id="0" name=""/>
        <dsp:cNvSpPr/>
      </dsp:nvSpPr>
      <dsp:spPr>
        <a:xfrm>
          <a:off x="450500" y="0"/>
          <a:ext cx="7883975" cy="399199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AC1A13-B526-4529-A71B-B91CAC62399D}">
      <dsp:nvSpPr>
        <dsp:cNvPr id="0" name=""/>
        <dsp:cNvSpPr/>
      </dsp:nvSpPr>
      <dsp:spPr>
        <a:xfrm>
          <a:off x="2047" y="1197597"/>
          <a:ext cx="1176923" cy="15967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60960" rIns="3600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Заключение договора</a:t>
          </a:r>
          <a:endParaRPr lang="ru-RU" sz="1600" kern="1200" dirty="0"/>
        </a:p>
      </dsp:txBody>
      <dsp:txXfrm>
        <a:off x="59500" y="1255050"/>
        <a:ext cx="1062017" cy="1481890"/>
      </dsp:txXfrm>
    </dsp:sp>
    <dsp:sp modelId="{8EB71FA3-F9FC-417D-8777-A506D1D2972F}">
      <dsp:nvSpPr>
        <dsp:cNvPr id="0" name=""/>
        <dsp:cNvSpPr/>
      </dsp:nvSpPr>
      <dsp:spPr>
        <a:xfrm>
          <a:off x="1385831" y="1197597"/>
          <a:ext cx="1155674" cy="15967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60960" rIns="3600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Разработка ТЗ</a:t>
          </a:r>
          <a:endParaRPr lang="ru-RU" sz="1600" kern="1200" dirty="0"/>
        </a:p>
      </dsp:txBody>
      <dsp:txXfrm>
        <a:off x="1442246" y="1254012"/>
        <a:ext cx="1042844" cy="1483966"/>
      </dsp:txXfrm>
    </dsp:sp>
    <dsp:sp modelId="{BB911F09-0D84-418F-84A6-4558BFF45010}">
      <dsp:nvSpPr>
        <dsp:cNvPr id="0" name=""/>
        <dsp:cNvSpPr/>
      </dsp:nvSpPr>
      <dsp:spPr>
        <a:xfrm>
          <a:off x="2748366" y="1197597"/>
          <a:ext cx="1124379" cy="1596796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60960" rIns="3600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Разработка проекта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2803254" y="1252485"/>
        <a:ext cx="1014603" cy="1487020"/>
      </dsp:txXfrm>
    </dsp:sp>
    <dsp:sp modelId="{D4A54E1A-3728-4A7A-95EB-8F0B75BAB0AB}">
      <dsp:nvSpPr>
        <dsp:cNvPr id="0" name=""/>
        <dsp:cNvSpPr/>
      </dsp:nvSpPr>
      <dsp:spPr>
        <a:xfrm>
          <a:off x="4079606" y="1197597"/>
          <a:ext cx="1318834" cy="15967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60960" rIns="3600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Монтаж оборудования</a:t>
          </a:r>
          <a:endParaRPr lang="ru-RU" sz="1600" kern="1200" dirty="0"/>
        </a:p>
      </dsp:txBody>
      <dsp:txXfrm>
        <a:off x="4143986" y="1261977"/>
        <a:ext cx="1190074" cy="1468036"/>
      </dsp:txXfrm>
    </dsp:sp>
    <dsp:sp modelId="{D0C2EBE6-7899-4E0A-853A-009F71D75C8A}">
      <dsp:nvSpPr>
        <dsp:cNvPr id="0" name=""/>
        <dsp:cNvSpPr/>
      </dsp:nvSpPr>
      <dsp:spPr>
        <a:xfrm>
          <a:off x="5605301" y="1197597"/>
          <a:ext cx="1499527" cy="15967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0" rIns="360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Подключение</a:t>
          </a:r>
          <a:endParaRPr lang="ru-RU" sz="1400" kern="1200" dirty="0"/>
        </a:p>
      </dsp:txBody>
      <dsp:txXfrm>
        <a:off x="5678502" y="1270798"/>
        <a:ext cx="1353125" cy="1450394"/>
      </dsp:txXfrm>
    </dsp:sp>
    <dsp:sp modelId="{44D955C4-7DD3-49D9-95F5-F54D5F4CE352}">
      <dsp:nvSpPr>
        <dsp:cNvPr id="0" name=""/>
        <dsp:cNvSpPr/>
      </dsp:nvSpPr>
      <dsp:spPr>
        <a:xfrm>
          <a:off x="7311689" y="1197597"/>
          <a:ext cx="1471239" cy="15967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0" tIns="60960" rIns="3600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Потребление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электроэнергии</a:t>
          </a:r>
          <a:endParaRPr lang="ru-RU" sz="1600" kern="1200" dirty="0"/>
        </a:p>
      </dsp:txBody>
      <dsp:txXfrm>
        <a:off x="7383509" y="1269417"/>
        <a:ext cx="1327599" cy="14531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8209E-B3D6-40E8-B510-D399214F2F86}" type="datetimeFigureOut">
              <a:rPr lang="ru-RU" smtClean="0"/>
              <a:t>21.02.2019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4220E4-F2BC-4EFF-824A-53D4790FB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729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51520" y="4437112"/>
            <a:ext cx="4176000" cy="1468800"/>
          </a:xfrm>
        </p:spPr>
        <p:txBody>
          <a:bodyPr/>
          <a:lstStyle>
            <a:lvl1pPr>
              <a:spcBef>
                <a:spcPts val="480"/>
              </a:spcBef>
              <a:defRPr sz="2000" b="1" i="0" cap="all" baseline="0"/>
            </a:lvl1pPr>
          </a:lstStyle>
          <a:p>
            <a:r>
              <a:rPr lang="ru-RU" dirty="0" smtClean="0"/>
              <a:t>НАЗВАНИЕ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1" hasCustomPrompt="1"/>
          </p:nvPr>
        </p:nvSpPr>
        <p:spPr>
          <a:xfrm>
            <a:off x="5220072" y="2963044"/>
            <a:ext cx="3744342" cy="648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 smtClean="0"/>
              <a:t>Должность докладчика – </a:t>
            </a:r>
            <a:br>
              <a:rPr lang="ru-RU" dirty="0" smtClean="0"/>
            </a:br>
            <a:r>
              <a:rPr lang="ru-RU" dirty="0" smtClean="0"/>
              <a:t>ФИО</a:t>
            </a: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2" hasCustomPrompt="1"/>
          </p:nvPr>
        </p:nvSpPr>
        <p:spPr>
          <a:xfrm>
            <a:off x="3059832" y="6453013"/>
            <a:ext cx="3024188" cy="360363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ДД.ММ.ГГ</a:t>
            </a:r>
          </a:p>
        </p:txBody>
      </p:sp>
    </p:spTree>
    <p:extLst>
      <p:ext uri="{BB962C8B-B14F-4D97-AF65-F5344CB8AC3E}">
        <p14:creationId xmlns:p14="http://schemas.microsoft.com/office/powerpoint/2010/main" val="1055600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НАЗВАНИЕ СЛАЙДА – Arial Narrow/ ALL CAPS/ 20/ Bold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16810-1936-44C4-B643-8211257C56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675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2000" b="1" cap="all"/>
            </a:lvl1pPr>
          </a:lstStyle>
          <a:p>
            <a:r>
              <a:rPr lang="en-US" dirty="0" smtClean="0"/>
              <a:t>НАЗВАНИЕ СЛАЙДА – Arial Narrow/ ALL CAPS/ 20/ Bold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16810-1936-44C4-B643-8211257C56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403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НАЗВАНИЕ СЛАЙДА – Arial Narrow/ ALL CAPS/ 20/ Bold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16810-1936-44C4-B643-8211257C56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84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НАЗВАНИЕ СЛАЙДА – Arial Narrow/ ALL CAPS/ 20/ Bold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baseline="0">
                <a:solidFill>
                  <a:srgbClr val="4F81B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ЗАГОЛОВКА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lang="ru-RU" sz="2000" b="1" kern="1200" cap="all" baseline="0" dirty="0" smtClean="0">
                <a:solidFill>
                  <a:srgbClr val="4F81BD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ЗАГОЛОВКА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16810-1936-44C4-B643-8211257C56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104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НАЗВАНИЕ СЛАЙДА – Arial Narrow/ ALL CAPS/ 20/ Bold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16810-1936-44C4-B643-8211257C56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698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16810-1936-44C4-B643-8211257C56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39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НАЗВАНИЕ СЛАЙДА – Arial Narrow/ ALL CAPS/ 20/ Bold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16810-1936-44C4-B643-8211257C56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23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16810-1936-44C4-B643-8211257C56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627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НАЗВАНИЕ СЛАЙДА – Arial Narrow/ ALL CAPS/ 20/ Bold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052736"/>
            <a:ext cx="8229600" cy="5073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351852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aseline="0">
                <a:solidFill>
                  <a:schemeClr val="bg1"/>
                </a:solidFill>
              </a:defRPr>
            </a:lvl1pPr>
          </a:lstStyle>
          <a:p>
            <a:fld id="{EBA16810-1936-44C4-B643-8211257C56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43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2000" b="1" i="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ЦИФРОВАЯ трансформация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 </a:t>
            </a:r>
            <a:r>
              <a:rPr lang="ru-RU" dirty="0" smtClean="0"/>
              <a:t>использованием </a:t>
            </a:r>
            <a:r>
              <a:rPr lang="en-US" dirty="0" smtClean="0"/>
              <a:t>Big</a:t>
            </a:r>
            <a:r>
              <a:rPr lang="ru-RU" dirty="0" smtClean="0"/>
              <a:t> </a:t>
            </a:r>
            <a:r>
              <a:rPr lang="en-US" dirty="0" smtClean="0"/>
              <a:t>Data </a:t>
            </a:r>
            <a:r>
              <a:rPr lang="ru-RU" dirty="0" smtClean="0"/>
              <a:t>и </a:t>
            </a:r>
            <a:r>
              <a:rPr lang="en-US" dirty="0" smtClean="0"/>
              <a:t>AI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/>
              <a:t>Команда ОАО «МРСК Урала»</a:t>
            </a:r>
          </a:p>
          <a:p>
            <a:r>
              <a:rPr lang="ru-RU" dirty="0" smtClean="0"/>
              <a:t>Докладчик: </a:t>
            </a:r>
            <a:r>
              <a:rPr lang="ru-RU" dirty="0" smtClean="0"/>
              <a:t>Иван Зайков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ru-RU" dirty="0" smtClean="0"/>
              <a:t>21.02.2019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331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направления </a:t>
            </a:r>
            <a:r>
              <a:rPr lang="ru-RU" dirty="0" err="1" smtClean="0"/>
              <a:t>цифровизациИ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9809" y="3497693"/>
            <a:ext cx="8352928" cy="75024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 smtClean="0"/>
              <a:t>Тотальная замена оборудования + автоматизация</a:t>
            </a:r>
            <a:endParaRPr lang="en-US" sz="1800" b="1" dirty="0" smtClean="0"/>
          </a:p>
          <a:p>
            <a:pPr marL="0" indent="0" algn="ctr">
              <a:buNone/>
            </a:pPr>
            <a:r>
              <a:rPr lang="ru-RU" sz="1800" b="1" dirty="0" smtClean="0"/>
              <a:t>Большие затраты – минимум экономического эффекта, большой срок окупаемости</a:t>
            </a:r>
            <a:endParaRPr lang="ru-RU" sz="1800" b="1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16810-1936-44C4-B643-8211257C56C4}" type="slidenum">
              <a:rPr lang="ru-RU" smtClean="0"/>
              <a:t>2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018013"/>
            <a:ext cx="3119825" cy="203130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75645" y="3053521"/>
            <a:ext cx="19976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Цифровые подстанции</a:t>
            </a:r>
            <a:endParaRPr lang="ru-RU" sz="16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152101"/>
            <a:ext cx="3616992" cy="1869116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5729862" y="3049315"/>
            <a:ext cx="22172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Активно-адаптивные сети</a:t>
            </a:r>
            <a:endParaRPr lang="ru-RU" sz="1600" dirty="0"/>
          </a:p>
        </p:txBody>
      </p:sp>
      <p:grpSp>
        <p:nvGrpSpPr>
          <p:cNvPr id="21" name="Группа 20"/>
          <p:cNvGrpSpPr/>
          <p:nvPr/>
        </p:nvGrpSpPr>
        <p:grpSpPr>
          <a:xfrm>
            <a:off x="3059832" y="4317053"/>
            <a:ext cx="1188132" cy="1296000"/>
            <a:chOff x="1691680" y="4293096"/>
            <a:chExt cx="1773936" cy="1986808"/>
          </a:xfrm>
        </p:grpSpPr>
        <p:pic>
          <p:nvPicPr>
            <p:cNvPr id="22" name="Picture 12" descr="C:\Users\khomyakov-sv\AppData\Local\Microsoft\Windows\INetCache\IE\SOTHHEW8\elektroschetchik[1]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1680" y="4293096"/>
              <a:ext cx="1773936" cy="198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7878">
              <a:off x="2291778" y="4529946"/>
              <a:ext cx="792137" cy="807420"/>
            </a:xfrm>
            <a:prstGeom prst="rect">
              <a:avLst/>
            </a:prstGeom>
          </p:spPr>
        </p:pic>
      </p:grpSp>
      <p:grpSp>
        <p:nvGrpSpPr>
          <p:cNvPr id="24" name="Группа 23"/>
          <p:cNvGrpSpPr/>
          <p:nvPr/>
        </p:nvGrpSpPr>
        <p:grpSpPr>
          <a:xfrm>
            <a:off x="4211960" y="4317053"/>
            <a:ext cx="948627" cy="1030667"/>
            <a:chOff x="1899607" y="4869160"/>
            <a:chExt cx="948627" cy="1030667"/>
          </a:xfrm>
        </p:grpSpPr>
        <p:pic>
          <p:nvPicPr>
            <p:cNvPr id="25" name="Picture 12" descr="C:\Users\khomyakov-sv\AppData\Local\Microsoft\Windows\INetCache\IE\SOTHHEW8\elektroschetchik[1].pn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chemeClr val="accent2">
                  <a:lumMod val="5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9607" y="4869160"/>
              <a:ext cx="948627" cy="10306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7878">
              <a:off x="2220514" y="4992027"/>
              <a:ext cx="423602" cy="418853"/>
            </a:xfrm>
            <a:prstGeom prst="rect">
              <a:avLst/>
            </a:prstGeom>
          </p:spPr>
        </p:pic>
      </p:grpSp>
      <p:grpSp>
        <p:nvGrpSpPr>
          <p:cNvPr id="27" name="Группа 26"/>
          <p:cNvGrpSpPr/>
          <p:nvPr/>
        </p:nvGrpSpPr>
        <p:grpSpPr>
          <a:xfrm>
            <a:off x="5148064" y="4317053"/>
            <a:ext cx="728177" cy="825993"/>
            <a:chOff x="1691680" y="4293096"/>
            <a:chExt cx="1773936" cy="1986808"/>
          </a:xfrm>
        </p:grpSpPr>
        <p:pic>
          <p:nvPicPr>
            <p:cNvPr id="28" name="Picture 12" descr="C:\Users\khomyakov-sv\AppData\Local\Microsoft\Windows\INetCache\IE\SOTHHEW8\elektroschetchik[1]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1680" y="4293096"/>
              <a:ext cx="1773936" cy="1986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217878">
              <a:off x="2291778" y="4529946"/>
              <a:ext cx="792137" cy="807420"/>
            </a:xfrm>
            <a:prstGeom prst="rect">
              <a:avLst/>
            </a:prstGeom>
          </p:spPr>
        </p:pic>
      </p:grpSp>
      <p:sp>
        <p:nvSpPr>
          <p:cNvPr id="30" name="Прямоугольник 29"/>
          <p:cNvSpPr/>
          <p:nvPr/>
        </p:nvSpPr>
        <p:spPr>
          <a:xfrm>
            <a:off x="3727036" y="5684582"/>
            <a:ext cx="14590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/>
              <a:t>Умные счетчики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05571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18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направления Концепции «Цифровая </a:t>
            </a:r>
            <a:r>
              <a:rPr lang="ru-RU" dirty="0"/>
              <a:t>трансформация </a:t>
            </a:r>
            <a:r>
              <a:rPr lang="ru-RU" dirty="0" smtClean="0"/>
              <a:t>2030»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65511" y="4126133"/>
            <a:ext cx="5460689" cy="175099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Цифровые </a:t>
            </a:r>
            <a:r>
              <a:rPr lang="ru-RU" dirty="0" smtClean="0"/>
              <a:t>двойники (</a:t>
            </a:r>
            <a:r>
              <a:rPr lang="en-US" dirty="0" err="1"/>
              <a:t>DigitalShadows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ru-RU" dirty="0"/>
              <a:t>Промышленный интернет </a:t>
            </a:r>
            <a:r>
              <a:rPr lang="ru-RU" dirty="0" smtClean="0"/>
              <a:t>вещей (</a:t>
            </a:r>
            <a:r>
              <a:rPr lang="en-US" dirty="0" err="1"/>
              <a:t>IoT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ru-RU" dirty="0"/>
              <a:t>Большие </a:t>
            </a:r>
            <a:r>
              <a:rPr lang="ru-RU" dirty="0" smtClean="0"/>
              <a:t>данные (</a:t>
            </a:r>
            <a:r>
              <a:rPr lang="en-US" dirty="0" err="1"/>
              <a:t>BigData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ru-RU" dirty="0"/>
              <a:t>Машинное </a:t>
            </a:r>
            <a:r>
              <a:rPr lang="ru-RU" dirty="0" smtClean="0"/>
              <a:t>обучение (</a:t>
            </a:r>
            <a:r>
              <a:rPr lang="en-US" dirty="0" err="1"/>
              <a:t>MachineLearning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ru-RU" dirty="0" smtClean="0"/>
              <a:t>Искусственный интеллект (</a:t>
            </a:r>
            <a:r>
              <a:rPr lang="en-US" dirty="0"/>
              <a:t>Artificial </a:t>
            </a:r>
            <a:r>
              <a:rPr lang="en-US" dirty="0" smtClean="0"/>
              <a:t>intelligence</a:t>
            </a:r>
            <a:r>
              <a:rPr lang="ru-RU" dirty="0"/>
              <a:t>)</a:t>
            </a:r>
            <a:endParaRPr lang="ru-RU" dirty="0" smtClean="0"/>
          </a:p>
          <a:p>
            <a:r>
              <a:rPr lang="ru-RU" dirty="0"/>
              <a:t>Распределенные </a:t>
            </a:r>
            <a:r>
              <a:rPr lang="ru-RU" dirty="0" smtClean="0"/>
              <a:t>реестры (</a:t>
            </a:r>
            <a:r>
              <a:rPr lang="en-US" dirty="0" err="1"/>
              <a:t>Blockchain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16810-1936-44C4-B643-8211257C56C4}" type="slidenum">
              <a:rPr lang="ru-RU" smtClean="0"/>
              <a:t>3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935142" y="3301431"/>
            <a:ext cx="3241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Цифровое оборудование (железо)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7889" y="1171043"/>
            <a:ext cx="2808312" cy="208271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426232" y="3301431"/>
            <a:ext cx="2191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Цифровые технологии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188969"/>
            <a:ext cx="2880646" cy="205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49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33333E-6 L -0.25 -3.33333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678" y="2636912"/>
            <a:ext cx="8435280" cy="1296144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sz="2000" b="1" dirty="0" smtClean="0"/>
              <a:t>Повышение эффективности основных бизнес-процессов ОАО «МРСК Урала» средствами </a:t>
            </a:r>
            <a:r>
              <a:rPr lang="en-US" sz="2000" b="1" dirty="0" smtClean="0"/>
              <a:t>Big </a:t>
            </a:r>
            <a:r>
              <a:rPr lang="en-US" sz="2000" b="1" dirty="0"/>
              <a:t>Data </a:t>
            </a:r>
            <a:r>
              <a:rPr lang="ru-RU" sz="2000" b="1" dirty="0"/>
              <a:t>и Искусственного </a:t>
            </a:r>
            <a:r>
              <a:rPr lang="ru-RU" sz="2000" b="1" dirty="0" smtClean="0"/>
              <a:t>интеллекта на 10%.</a:t>
            </a:r>
            <a:endParaRPr lang="ru-RU" sz="20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16810-1936-44C4-B643-8211257C56C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23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МИРОВОЙ ОПЫТ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16810-1936-44C4-B643-8211257C56C4}" type="slidenum">
              <a:rPr lang="ru-RU" smtClean="0"/>
              <a:t>5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6418"/>
              </p:ext>
            </p:extLst>
          </p:nvPr>
        </p:nvGraphicFramePr>
        <p:xfrm>
          <a:off x="436377" y="980728"/>
          <a:ext cx="8003232" cy="4898839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543335">
                  <a:extLst>
                    <a:ext uri="{9D8B030D-6E8A-4147-A177-3AD203B41FA5}">
                      <a16:colId xmlns:a16="http://schemas.microsoft.com/office/drawing/2014/main" val="1633169139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218118276"/>
                    </a:ext>
                  </a:extLst>
                </a:gridCol>
                <a:gridCol w="5307769">
                  <a:extLst>
                    <a:ext uri="{9D8B030D-6E8A-4147-A177-3AD203B41FA5}">
                      <a16:colId xmlns:a16="http://schemas.microsoft.com/office/drawing/2014/main" val="863662916"/>
                    </a:ext>
                  </a:extLst>
                </a:gridCol>
              </a:tblGrid>
              <a:tr h="41827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Компания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00">
                        <a:alpha val="7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Решение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00">
                        <a:alpha val="7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Описание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00">
                        <a:alpha val="7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029874"/>
                  </a:ext>
                </a:extLst>
              </a:tr>
              <a:tr h="885255">
                <a:tc>
                  <a:txBody>
                    <a:bodyPr/>
                    <a:lstStyle/>
                    <a:p>
                      <a:r>
                        <a:rPr lang="en-US" dirty="0" smtClean="0"/>
                        <a:t>General Electric Oil &amp; Gas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Predix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Анализ массивов данных с сенсоров, установленным на продаваемом оборудовании, позволяет</a:t>
                      </a:r>
                      <a:r>
                        <a:rPr lang="ru-RU" baseline="0" dirty="0" smtClean="0"/>
                        <a:t> увеличивать добычу энергоресурсов и снижать убытки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68898904"/>
                  </a:ext>
                </a:extLst>
              </a:tr>
              <a:tr h="885255">
                <a:tc>
                  <a:txBody>
                    <a:bodyPr/>
                    <a:lstStyle/>
                    <a:p>
                      <a:r>
                        <a:rPr lang="en-US" dirty="0" smtClean="0"/>
                        <a:t>HSBC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Google Cloud</a:t>
                      </a:r>
                      <a:endParaRPr lang="ru-RU" dirty="0" smtClean="0"/>
                    </a:p>
                    <a:p>
                      <a:r>
                        <a:rPr lang="en-US" dirty="0" smtClean="0"/>
                        <a:t>Big</a:t>
                      </a:r>
                      <a:r>
                        <a:rPr lang="en-US" baseline="0" dirty="0" smtClean="0"/>
                        <a:t>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Противодействие</a:t>
                      </a:r>
                      <a:r>
                        <a:rPr lang="ru-RU" baseline="0" dirty="0" smtClean="0"/>
                        <a:t> мошенническим операциям с пластиковыми картами. </a:t>
                      </a:r>
                      <a:r>
                        <a:rPr lang="ru-RU" dirty="0" smtClean="0"/>
                        <a:t>Количество инцидентов снижено в 10 раз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2197165"/>
                  </a:ext>
                </a:extLst>
              </a:tr>
              <a:tr h="1150832">
                <a:tc>
                  <a:txBody>
                    <a:bodyPr/>
                    <a:lstStyle/>
                    <a:p>
                      <a:r>
                        <a:rPr lang="en-US" dirty="0" smtClean="0"/>
                        <a:t>Nestle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SAS Forecast</a:t>
                      </a:r>
                      <a:endParaRPr lang="ru-RU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Определение</a:t>
                      </a:r>
                      <a:r>
                        <a:rPr lang="ru-RU" baseline="0" dirty="0" smtClean="0"/>
                        <a:t> спроса на материалы и формирование логистических цепочек поставки, используя</a:t>
                      </a:r>
                      <a:r>
                        <a:rPr lang="ru-RU" dirty="0" smtClean="0"/>
                        <a:t> данные по продажам за предыдущие периоды и оптимизационные алгоритмы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87201099"/>
                  </a:ext>
                </a:extLst>
              </a:tr>
              <a:tr h="7784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Газпромнефть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Teradata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Предиктивная</a:t>
                      </a:r>
                      <a:r>
                        <a:rPr lang="ru-RU" baseline="0" dirty="0" smtClean="0"/>
                        <a:t> аналитика процессов управления центробежными насосами позволяет получать</a:t>
                      </a:r>
                      <a:r>
                        <a:rPr lang="ru-RU" dirty="0" smtClean="0"/>
                        <a:t> информацию о ранее неизвестных взаимосвязях в работе насосного оборудования и устранять возникшие неполадки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00632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663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Ключевые Бизнес процессы </a:t>
            </a:r>
            <a:r>
              <a:rPr lang="ru-RU" dirty="0" err="1" smtClean="0"/>
              <a:t>мрск</a:t>
            </a:r>
            <a:r>
              <a:rPr lang="ru-RU" dirty="0" smtClean="0"/>
              <a:t> </a:t>
            </a:r>
            <a:r>
              <a:rPr lang="ru-RU" dirty="0" err="1" smtClean="0"/>
              <a:t>урала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16810-1936-44C4-B643-8211257C56C4}" type="slidenum">
              <a:rPr lang="ru-RU" smtClean="0"/>
              <a:t>6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778887"/>
              </p:ext>
            </p:extLst>
          </p:nvPr>
        </p:nvGraphicFramePr>
        <p:xfrm>
          <a:off x="457200" y="929294"/>
          <a:ext cx="8075240" cy="4645637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472874">
                  <a:extLst>
                    <a:ext uri="{9D8B030D-6E8A-4147-A177-3AD203B41FA5}">
                      <a16:colId xmlns:a16="http://schemas.microsoft.com/office/drawing/2014/main" val="3483572249"/>
                    </a:ext>
                  </a:extLst>
                </a:gridCol>
                <a:gridCol w="3641926">
                  <a:extLst>
                    <a:ext uri="{9D8B030D-6E8A-4147-A177-3AD203B41FA5}">
                      <a16:colId xmlns:a16="http://schemas.microsoft.com/office/drawing/2014/main" val="3255583926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40026066"/>
                    </a:ext>
                  </a:extLst>
                </a:gridCol>
              </a:tblGrid>
              <a:tr h="647954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Бизнес процесс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Основные проблемы</a:t>
                      </a:r>
                      <a:r>
                        <a:rPr lang="ru-RU" baseline="0" dirty="0" smtClean="0"/>
                        <a:t> </a:t>
                      </a:r>
                    </a:p>
                    <a:p>
                      <a:r>
                        <a:rPr lang="ru-RU" dirty="0" smtClean="0"/>
                        <a:t>(точки</a:t>
                      </a:r>
                      <a:r>
                        <a:rPr lang="ru-RU" baseline="0" dirty="0" smtClean="0"/>
                        <a:t> оптимизации</a:t>
                      </a:r>
                      <a:r>
                        <a:rPr lang="ru-RU" dirty="0" smtClean="0"/>
                        <a:t>)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052598"/>
                  </a:ext>
                </a:extLst>
              </a:tr>
              <a:tr h="647954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</a:t>
                      </a:r>
                      <a:endParaRPr lang="ru-RU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Передача электроэнергии</a:t>
                      </a:r>
                      <a:endParaRPr lang="ru-RU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Коммерческие</a:t>
                      </a:r>
                      <a:r>
                        <a:rPr lang="ru-RU" sz="1800" baseline="0" dirty="0" smtClean="0"/>
                        <a:t> потери (</a:t>
                      </a:r>
                      <a:r>
                        <a:rPr lang="ru-RU" sz="1800" baseline="0" dirty="0" err="1" smtClean="0"/>
                        <a:t>безучетное</a:t>
                      </a:r>
                      <a:r>
                        <a:rPr lang="ru-RU" sz="1800" baseline="0" dirty="0" smtClean="0"/>
                        <a:t> и бездоговорное потребление)</a:t>
                      </a:r>
                      <a:endParaRPr lang="ru-RU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258857"/>
                  </a:ext>
                </a:extLst>
              </a:tr>
              <a:tr h="647954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2</a:t>
                      </a:r>
                      <a:endParaRPr lang="ru-RU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Технологическое присоединение</a:t>
                      </a:r>
                      <a:endParaRPr lang="ru-RU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Длительные сроки подключения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Высокие</a:t>
                      </a:r>
                      <a:r>
                        <a:rPr lang="ru-RU" sz="1800" baseline="0" dirty="0" smtClean="0"/>
                        <a:t> затраты на проектирование и строительство</a:t>
                      </a:r>
                      <a:endParaRPr lang="ru-RU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771741"/>
                  </a:ext>
                </a:extLst>
              </a:tr>
              <a:tr h="131694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</a:t>
                      </a:r>
                      <a:endParaRPr lang="ru-RU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Техническое обслуживание и ремонты/технологическое перевооружение и реконструкция</a:t>
                      </a:r>
                      <a:endParaRPr lang="ru-RU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Высокие затраты</a:t>
                      </a:r>
                      <a:r>
                        <a:rPr lang="ru-RU" sz="1800" baseline="0" dirty="0" smtClean="0"/>
                        <a:t> на </a:t>
                      </a:r>
                      <a:r>
                        <a:rPr lang="ru-RU" sz="1800" dirty="0" smtClean="0"/>
                        <a:t>ремонтные работы, реконструкцию</a:t>
                      </a:r>
                      <a:r>
                        <a:rPr lang="ru-RU" sz="1800" baseline="0" dirty="0" smtClean="0"/>
                        <a:t>,</a:t>
                      </a:r>
                      <a:r>
                        <a:rPr lang="ru-RU" sz="1800" dirty="0" smtClean="0"/>
                        <a:t> модернизацию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Высокая аварийность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Высокие показатели </a:t>
                      </a:r>
                      <a:r>
                        <a:rPr lang="en-US" sz="1800" dirty="0" smtClean="0"/>
                        <a:t>SAIDI/SAIFI</a:t>
                      </a:r>
                      <a:endParaRPr lang="ru-RU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028875"/>
                  </a:ext>
                </a:extLst>
              </a:tr>
              <a:tr h="1118387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</a:t>
                      </a:r>
                      <a:endParaRPr lang="ru-RU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Оперативно-технологическое и ситуационное управление</a:t>
                      </a:r>
                      <a:endParaRPr lang="ru-RU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Высокие затраты</a:t>
                      </a:r>
                      <a:r>
                        <a:rPr lang="ru-RU" sz="1800" baseline="0" dirty="0" smtClean="0"/>
                        <a:t> на </a:t>
                      </a:r>
                      <a:r>
                        <a:rPr lang="ru-RU" sz="1800" dirty="0" smtClean="0"/>
                        <a:t>устранение последствий аварий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/>
                        <a:t>Высокие</a:t>
                      </a:r>
                      <a:r>
                        <a:rPr lang="ru-RU" sz="1800" baseline="0" dirty="0" smtClean="0"/>
                        <a:t> затраты на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ru-RU" sz="1800" baseline="0" dirty="0" smtClean="0"/>
                        <a:t>персонал</a:t>
                      </a:r>
                      <a:endParaRPr lang="ru-RU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838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84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85156" y="4251104"/>
            <a:ext cx="8507288" cy="1907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Исходные </a:t>
            </a:r>
            <a:r>
              <a:rPr lang="ru-RU" sz="2000" dirty="0" smtClean="0">
                <a:solidFill>
                  <a:schemeClr val="tx1"/>
                </a:solidFill>
              </a:rPr>
              <a:t>данные</a:t>
            </a:r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Инструментальная база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16810-1936-44C4-B643-8211257C56C4}" type="slidenum">
              <a:rPr lang="ru-RU" smtClean="0"/>
              <a:t>7</a:t>
            </a:fld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6522" y="4694974"/>
            <a:ext cx="2124236" cy="12241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АИИС КУЭ, СУПА, ТОРО, </a:t>
            </a:r>
            <a:r>
              <a:rPr lang="en-US" dirty="0" smtClean="0"/>
              <a:t>SCADA</a:t>
            </a:r>
            <a:r>
              <a:rPr lang="ru-RU" dirty="0" smtClean="0"/>
              <a:t>, Диспетчерский журнал, </a:t>
            </a:r>
            <a:r>
              <a:rPr lang="en-US" dirty="0" smtClean="0"/>
              <a:t>GIS</a:t>
            </a:r>
            <a:endParaRPr lang="ru-RU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775947" y="4361413"/>
            <a:ext cx="19313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Технологический сегмент</a:t>
            </a:r>
            <a:endParaRPr lang="ru-RU" sz="1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359160" y="4753940"/>
            <a:ext cx="1962218" cy="8771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SAP</a:t>
            </a:r>
            <a:r>
              <a:rPr lang="ru-RU" dirty="0" smtClean="0"/>
              <a:t>, </a:t>
            </a:r>
            <a:r>
              <a:rPr lang="en-US" dirty="0" smtClean="0"/>
              <a:t>1C</a:t>
            </a:r>
            <a:r>
              <a:rPr lang="ru-RU" dirty="0" smtClean="0"/>
              <a:t>, </a:t>
            </a:r>
            <a:r>
              <a:rPr lang="en-US" dirty="0" smtClean="0"/>
              <a:t>AutoCAD</a:t>
            </a:r>
            <a:r>
              <a:rPr lang="ru-RU" dirty="0" smtClean="0"/>
              <a:t>,</a:t>
            </a:r>
            <a:endParaRPr lang="en-US" dirty="0" smtClean="0"/>
          </a:p>
          <a:p>
            <a:pPr algn="ctr"/>
            <a:r>
              <a:rPr lang="ru-RU" dirty="0" smtClean="0"/>
              <a:t>Архив документов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4165" y="4358717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Корпоративный сегмент</a:t>
            </a:r>
            <a:endParaRPr lang="ru-RU" sz="1400" dirty="0"/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1096841" y="3588791"/>
            <a:ext cx="1070246" cy="432049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Загрузка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217" y="2595356"/>
            <a:ext cx="978104" cy="97614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92" y="2657767"/>
            <a:ext cx="1204095" cy="903072"/>
          </a:xfrm>
          <a:prstGeom prst="rect">
            <a:avLst/>
          </a:prstGeom>
        </p:spPr>
      </p:pic>
      <p:sp>
        <p:nvSpPr>
          <p:cNvPr id="14" name="Блок-схема: альтернативный процесс 13"/>
          <p:cNvSpPr/>
          <p:nvPr/>
        </p:nvSpPr>
        <p:spPr>
          <a:xfrm>
            <a:off x="6929852" y="3549005"/>
            <a:ext cx="1070246" cy="432049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Загрузка</a:t>
            </a:r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928" y="2558487"/>
            <a:ext cx="1204095" cy="903072"/>
          </a:xfrm>
          <a:prstGeom prst="rect">
            <a:avLst/>
          </a:prstGeom>
        </p:spPr>
      </p:pic>
      <p:sp>
        <p:nvSpPr>
          <p:cNvPr id="16" name="Блок-схема: альтернативный процесс 15"/>
          <p:cNvSpPr/>
          <p:nvPr/>
        </p:nvSpPr>
        <p:spPr>
          <a:xfrm>
            <a:off x="4028578" y="3563148"/>
            <a:ext cx="1224136" cy="461668"/>
          </a:xfrm>
          <a:prstGeom prst="flowChartAlternateProcess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Big Data</a:t>
            </a:r>
            <a:endParaRPr lang="ru-RU" sz="2400" dirty="0"/>
          </a:p>
        </p:txBody>
      </p:sp>
      <p:sp>
        <p:nvSpPr>
          <p:cNvPr id="17" name="Стрелка углом 16"/>
          <p:cNvSpPr/>
          <p:nvPr/>
        </p:nvSpPr>
        <p:spPr>
          <a:xfrm rot="10800000" flipV="1">
            <a:off x="8056212" y="3671873"/>
            <a:ext cx="351975" cy="1082067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Стрелка углом 17"/>
          <p:cNvSpPr/>
          <p:nvPr/>
        </p:nvSpPr>
        <p:spPr>
          <a:xfrm rot="10800000" flipH="1" flipV="1">
            <a:off x="656834" y="3685763"/>
            <a:ext cx="346892" cy="980731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2351441" y="3747221"/>
            <a:ext cx="1492784" cy="1138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лево 19"/>
          <p:cNvSpPr/>
          <p:nvPr/>
        </p:nvSpPr>
        <p:spPr>
          <a:xfrm>
            <a:off x="5437068" y="3747221"/>
            <a:ext cx="1367180" cy="11901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войная стрелка вверх/вниз 20"/>
          <p:cNvSpPr/>
          <p:nvPr/>
        </p:nvSpPr>
        <p:spPr>
          <a:xfrm>
            <a:off x="4369296" y="1955902"/>
            <a:ext cx="432048" cy="59891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746" y="836238"/>
            <a:ext cx="1199045" cy="674463"/>
          </a:xfrm>
          <a:prstGeom prst="rect">
            <a:avLst/>
          </a:prstGeom>
        </p:spPr>
      </p:pic>
      <p:sp>
        <p:nvSpPr>
          <p:cNvPr id="23" name="Блок-схема: альтернативный процесс 22"/>
          <p:cNvSpPr/>
          <p:nvPr/>
        </p:nvSpPr>
        <p:spPr>
          <a:xfrm>
            <a:off x="4189276" y="1538554"/>
            <a:ext cx="792088" cy="382119"/>
          </a:xfrm>
          <a:prstGeom prst="flowChartAlternateProcess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AI</a:t>
            </a:r>
            <a:endParaRPr lang="ru-RU" sz="2400" dirty="0"/>
          </a:p>
        </p:txBody>
      </p:sp>
      <p:sp>
        <p:nvSpPr>
          <p:cNvPr id="24" name="Стрелка вправо 23"/>
          <p:cNvSpPr/>
          <p:nvPr/>
        </p:nvSpPr>
        <p:spPr>
          <a:xfrm rot="21088888">
            <a:off x="5274890" y="1032203"/>
            <a:ext cx="871629" cy="606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Блок-схема: альтернативный процесс 24"/>
          <p:cNvSpPr/>
          <p:nvPr/>
        </p:nvSpPr>
        <p:spPr>
          <a:xfrm>
            <a:off x="6179212" y="735266"/>
            <a:ext cx="1589426" cy="432049"/>
          </a:xfrm>
          <a:prstGeom prst="flowChartAlternateProcess">
            <a:avLst/>
          </a:prstGeom>
          <a:solidFill>
            <a:srgbClr val="7030A0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Рекомендация</a:t>
            </a:r>
            <a:endParaRPr lang="ru-RU" dirty="0"/>
          </a:p>
        </p:txBody>
      </p:sp>
      <p:sp>
        <p:nvSpPr>
          <p:cNvPr id="26" name="Блок-схема: альтернативный процесс 25"/>
          <p:cNvSpPr/>
          <p:nvPr/>
        </p:nvSpPr>
        <p:spPr>
          <a:xfrm>
            <a:off x="1456002" y="765415"/>
            <a:ext cx="1589426" cy="432049"/>
          </a:xfrm>
          <a:prstGeom prst="flowChartAlternateProcess">
            <a:avLst/>
          </a:prstGeom>
          <a:solidFill>
            <a:srgbClr val="7030A0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Решение</a:t>
            </a:r>
            <a:endParaRPr lang="ru-RU" dirty="0"/>
          </a:p>
        </p:txBody>
      </p:sp>
      <p:sp>
        <p:nvSpPr>
          <p:cNvPr id="27" name="Стрелка вправо 26"/>
          <p:cNvSpPr/>
          <p:nvPr/>
        </p:nvSpPr>
        <p:spPr>
          <a:xfrm rot="803719" flipH="1" flipV="1">
            <a:off x="3089680" y="996676"/>
            <a:ext cx="846556" cy="915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 rot="602650">
            <a:off x="5258756" y="1455305"/>
            <a:ext cx="871629" cy="606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Блок-схема: альтернативный процесс 28"/>
          <p:cNvSpPr/>
          <p:nvPr/>
        </p:nvSpPr>
        <p:spPr>
          <a:xfrm>
            <a:off x="6191711" y="1454126"/>
            <a:ext cx="1589426" cy="432049"/>
          </a:xfrm>
          <a:prstGeom prst="flowChartAlternateProcess">
            <a:avLst/>
          </a:prstGeom>
          <a:solidFill>
            <a:srgbClr val="7030A0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Проект</a:t>
            </a:r>
            <a:endParaRPr lang="ru-RU" dirty="0"/>
          </a:p>
        </p:txBody>
      </p:sp>
      <p:sp>
        <p:nvSpPr>
          <p:cNvPr id="30" name="Блок-схема: альтернативный процесс 29"/>
          <p:cNvSpPr/>
          <p:nvPr/>
        </p:nvSpPr>
        <p:spPr>
          <a:xfrm>
            <a:off x="1456002" y="1436970"/>
            <a:ext cx="1589426" cy="432049"/>
          </a:xfrm>
          <a:prstGeom prst="flowChartAlternateProcess">
            <a:avLst/>
          </a:prstGeom>
          <a:solidFill>
            <a:srgbClr val="7030A0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Аналитика</a:t>
            </a:r>
            <a:endParaRPr lang="ru-RU" dirty="0"/>
          </a:p>
        </p:txBody>
      </p:sp>
      <p:sp>
        <p:nvSpPr>
          <p:cNvPr id="31" name="Стрелка вправо 30"/>
          <p:cNvSpPr/>
          <p:nvPr/>
        </p:nvSpPr>
        <p:spPr>
          <a:xfrm rot="20965823" flipH="1" flipV="1">
            <a:off x="3108071" y="1428306"/>
            <a:ext cx="846556" cy="915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88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6" grpId="0"/>
      <p:bldP spid="7" grpId="0" animBg="1"/>
      <p:bldP spid="8" grpId="0"/>
      <p:bldP spid="10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Передача электроэнергии</a:t>
            </a:r>
            <a:endParaRPr lang="ru-RU" dirty="0">
              <a:solidFill>
                <a:sysClr val="windowText" lastClr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16810-1936-44C4-B643-8211257C56C4}" type="slidenum">
              <a:rPr lang="ru-RU" smtClean="0"/>
              <a:t>8</a:t>
            </a:fld>
            <a:endParaRPr lang="ru-RU"/>
          </a:p>
        </p:txBody>
      </p:sp>
      <p:grpSp>
        <p:nvGrpSpPr>
          <p:cNvPr id="56" name="Группа 55"/>
          <p:cNvGrpSpPr/>
          <p:nvPr/>
        </p:nvGrpSpPr>
        <p:grpSpPr>
          <a:xfrm>
            <a:off x="2261693" y="903038"/>
            <a:ext cx="5262635" cy="808412"/>
            <a:chOff x="1440026" y="1"/>
            <a:chExt cx="7362265" cy="712246"/>
          </a:xfrm>
        </p:grpSpPr>
        <p:sp>
          <p:nvSpPr>
            <p:cNvPr id="57" name="Прямоугольник с двумя скругленными соседними углами 56"/>
            <p:cNvSpPr/>
            <p:nvPr/>
          </p:nvSpPr>
          <p:spPr>
            <a:xfrm rot="5400000">
              <a:off x="4765036" y="-3325009"/>
              <a:ext cx="712246" cy="7362265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8" name="TextBox 57"/>
            <p:cNvSpPr txBox="1"/>
            <p:nvPr/>
          </p:nvSpPr>
          <p:spPr>
            <a:xfrm>
              <a:off x="1440028" y="34769"/>
              <a:ext cx="7327495" cy="6427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kern="1200" dirty="0" smtClean="0">
                  <a:solidFill>
                    <a:schemeClr val="tx1"/>
                  </a:solidFill>
                </a:rPr>
                <a:t>Информация по фактическому потреблению электроэнергии</a:t>
              </a:r>
              <a:endParaRPr lang="ru-RU" sz="1600" kern="120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kern="1200" dirty="0" smtClean="0">
                  <a:solidFill>
                    <a:schemeClr val="tx1"/>
                  </a:solidFill>
                </a:rPr>
                <a:t>Расчет режима сети в режиме реального времени</a:t>
              </a:r>
              <a:endParaRPr lang="ru-RU" sz="1600" kern="120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kern="1200" dirty="0" smtClean="0">
                  <a:solidFill>
                    <a:schemeClr val="tx1"/>
                  </a:solidFill>
                </a:rPr>
                <a:t>Топология сети</a:t>
              </a:r>
              <a:endParaRPr lang="ru-RU" sz="1600" kern="1200" dirty="0"/>
            </a:p>
          </p:txBody>
        </p:sp>
      </p:grpSp>
      <p:sp>
        <p:nvSpPr>
          <p:cNvPr id="60" name="Выноска со стрелкой вниз 59"/>
          <p:cNvSpPr/>
          <p:nvPr/>
        </p:nvSpPr>
        <p:spPr>
          <a:xfrm>
            <a:off x="294125" y="908719"/>
            <a:ext cx="1944216" cy="1105762"/>
          </a:xfrm>
          <a:prstGeom prst="downArrowCallout">
            <a:avLst>
              <a:gd name="adj1" fmla="val 25000"/>
              <a:gd name="adj2" fmla="val 23277"/>
              <a:gd name="adj3" fmla="val 17691"/>
              <a:gd name="adj4" fmla="val 729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Исходные </a:t>
            </a:r>
            <a:r>
              <a:rPr lang="ru-RU" dirty="0" smtClean="0"/>
              <a:t>данные</a:t>
            </a:r>
            <a:endParaRPr lang="ru-RU" dirty="0"/>
          </a:p>
        </p:txBody>
      </p:sp>
      <p:sp>
        <p:nvSpPr>
          <p:cNvPr id="61" name="Выноска со стрелкой вниз 60"/>
          <p:cNvSpPr/>
          <p:nvPr/>
        </p:nvSpPr>
        <p:spPr>
          <a:xfrm>
            <a:off x="294125" y="2056729"/>
            <a:ext cx="1944216" cy="916443"/>
          </a:xfrm>
          <a:prstGeom prst="downArrowCallout">
            <a:avLst/>
          </a:prstGeom>
          <a:solidFill>
            <a:srgbClr val="E98F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/>
              <a:t>BIG DATA</a:t>
            </a:r>
            <a:endParaRPr lang="ru-RU" dirty="0"/>
          </a:p>
        </p:txBody>
      </p:sp>
      <p:grpSp>
        <p:nvGrpSpPr>
          <p:cNvPr id="62" name="Группа 61"/>
          <p:cNvGrpSpPr/>
          <p:nvPr/>
        </p:nvGrpSpPr>
        <p:grpSpPr>
          <a:xfrm>
            <a:off x="2250311" y="2056729"/>
            <a:ext cx="2378692" cy="594944"/>
            <a:chOff x="1334933" y="1149373"/>
            <a:chExt cx="7439698" cy="712246"/>
          </a:xfrm>
        </p:grpSpPr>
        <p:sp>
          <p:nvSpPr>
            <p:cNvPr id="63" name="Прямоугольник с двумя скругленными соседними углами 62"/>
            <p:cNvSpPr/>
            <p:nvPr/>
          </p:nvSpPr>
          <p:spPr>
            <a:xfrm rot="5400000">
              <a:off x="4698659" y="-2214353"/>
              <a:ext cx="712246" cy="7439698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4" name="TextBox 63"/>
            <p:cNvSpPr txBox="1"/>
            <p:nvPr/>
          </p:nvSpPr>
          <p:spPr>
            <a:xfrm>
              <a:off x="1334934" y="1184141"/>
              <a:ext cx="7404929" cy="6427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/>
                <a:t>Наполнение </a:t>
              </a:r>
              <a:r>
                <a:rPr lang="en-US" sz="1800" kern="1200" dirty="0" smtClean="0"/>
                <a:t>BIG DATA</a:t>
              </a:r>
              <a:endParaRPr lang="ru-RU" sz="1800" kern="1200" dirty="0"/>
            </a:p>
          </p:txBody>
        </p:sp>
      </p:grpSp>
      <p:sp>
        <p:nvSpPr>
          <p:cNvPr id="65" name="Выноска со стрелкой вниз 64"/>
          <p:cNvSpPr/>
          <p:nvPr/>
        </p:nvSpPr>
        <p:spPr>
          <a:xfrm>
            <a:off x="301536" y="2993637"/>
            <a:ext cx="1944216" cy="1291254"/>
          </a:xfrm>
          <a:prstGeom prst="downArrowCallout">
            <a:avLst>
              <a:gd name="adj1" fmla="val 19099"/>
              <a:gd name="adj2" fmla="val 19099"/>
              <a:gd name="adj3" fmla="val 26475"/>
              <a:gd name="adj4" fmla="val 66106"/>
            </a:avLst>
          </a:prstGeom>
          <a:solidFill>
            <a:srgbClr val="E98F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/>
              <a:t>Анализ 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/>
              <a:t>BIG DATA</a:t>
            </a:r>
            <a:r>
              <a:rPr lang="ru-RU" dirty="0"/>
              <a:t> </a:t>
            </a:r>
            <a:r>
              <a:rPr lang="en-US" dirty="0"/>
              <a:t>AI</a:t>
            </a:r>
            <a:endParaRPr lang="ru-RU" dirty="0"/>
          </a:p>
        </p:txBody>
      </p:sp>
      <p:grpSp>
        <p:nvGrpSpPr>
          <p:cNvPr id="66" name="Группа 65"/>
          <p:cNvGrpSpPr/>
          <p:nvPr/>
        </p:nvGrpSpPr>
        <p:grpSpPr>
          <a:xfrm>
            <a:off x="2247556" y="2996952"/>
            <a:ext cx="6156762" cy="851924"/>
            <a:chOff x="739374" y="2118213"/>
            <a:chExt cx="7240562" cy="712246"/>
          </a:xfrm>
        </p:grpSpPr>
        <p:sp>
          <p:nvSpPr>
            <p:cNvPr id="67" name="Прямоугольник с двумя скругленными соседними углами 66"/>
            <p:cNvSpPr/>
            <p:nvPr/>
          </p:nvSpPr>
          <p:spPr>
            <a:xfrm rot="5400000">
              <a:off x="4003532" y="-1145945"/>
              <a:ext cx="712246" cy="7240562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8" name="TextBox 67"/>
            <p:cNvSpPr txBox="1"/>
            <p:nvPr/>
          </p:nvSpPr>
          <p:spPr>
            <a:xfrm>
              <a:off x="771062" y="2152982"/>
              <a:ext cx="7205793" cy="6427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/>
                <a:t>Анализ искусственным интеллектом </a:t>
              </a:r>
              <a:r>
                <a:rPr lang="en-US" sz="1800" kern="1200" dirty="0" smtClean="0"/>
                <a:t>BIG DATA</a:t>
              </a:r>
              <a:endParaRPr lang="ru-RU" sz="1800" kern="120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/>
                <a:t>Выявление</a:t>
              </a:r>
              <a:r>
                <a:rPr lang="ru-RU" sz="1800" kern="1200" baseline="0" dirty="0" smtClean="0"/>
                <a:t> районов </a:t>
              </a:r>
              <a:r>
                <a:rPr lang="ru-RU" sz="1800" kern="1200" baseline="0" dirty="0" err="1" smtClean="0"/>
                <a:t>безучетного</a:t>
              </a:r>
              <a:r>
                <a:rPr lang="ru-RU" sz="1800" kern="1200" baseline="0" dirty="0" smtClean="0"/>
                <a:t> и бездоговорного потребления электроэнергии</a:t>
              </a:r>
              <a:r>
                <a:rPr lang="ru-RU" sz="1800" kern="1200" dirty="0" smtClean="0"/>
                <a:t> </a:t>
              </a:r>
              <a:endParaRPr lang="ru-RU" sz="1800" kern="1200" dirty="0"/>
            </a:p>
          </p:txBody>
        </p:sp>
      </p:grpSp>
      <p:sp>
        <p:nvSpPr>
          <p:cNvPr id="69" name="Выноска со стрелкой вниз 68"/>
          <p:cNvSpPr/>
          <p:nvPr/>
        </p:nvSpPr>
        <p:spPr>
          <a:xfrm>
            <a:off x="294125" y="4305356"/>
            <a:ext cx="1944216" cy="916443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59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/>
              <a:t>Рекомендации</a:t>
            </a:r>
          </a:p>
        </p:txBody>
      </p:sp>
      <p:grpSp>
        <p:nvGrpSpPr>
          <p:cNvPr id="70" name="Группа 69"/>
          <p:cNvGrpSpPr/>
          <p:nvPr/>
        </p:nvGrpSpPr>
        <p:grpSpPr>
          <a:xfrm>
            <a:off x="2245752" y="4302083"/>
            <a:ext cx="6409015" cy="616686"/>
            <a:chOff x="767034" y="3075716"/>
            <a:chExt cx="8007597" cy="712246"/>
          </a:xfrm>
        </p:grpSpPr>
        <p:sp>
          <p:nvSpPr>
            <p:cNvPr id="71" name="Прямоугольник с двумя скругленными соседними углами 70"/>
            <p:cNvSpPr/>
            <p:nvPr/>
          </p:nvSpPr>
          <p:spPr>
            <a:xfrm rot="5400000">
              <a:off x="4414710" y="-571960"/>
              <a:ext cx="712246" cy="8007597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2" name="TextBox 71"/>
            <p:cNvSpPr txBox="1"/>
            <p:nvPr/>
          </p:nvSpPr>
          <p:spPr>
            <a:xfrm>
              <a:off x="767035" y="3110484"/>
              <a:ext cx="7972828" cy="6427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/>
                <a:t>Рекомендации по устранению нарушений в конкретных точках сети</a:t>
              </a:r>
              <a:endParaRPr lang="ru-RU" sz="1800" kern="1200" dirty="0"/>
            </a:p>
          </p:txBody>
        </p:sp>
      </p:grpSp>
      <p:sp>
        <p:nvSpPr>
          <p:cNvPr id="74" name="Прямоугольник 73"/>
          <p:cNvSpPr/>
          <p:nvPr/>
        </p:nvSpPr>
        <p:spPr>
          <a:xfrm>
            <a:off x="301536" y="5239244"/>
            <a:ext cx="1944216" cy="9174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Эффект</a:t>
            </a:r>
            <a:endParaRPr lang="ru-RU" dirty="0"/>
          </a:p>
        </p:txBody>
      </p:sp>
      <p:grpSp>
        <p:nvGrpSpPr>
          <p:cNvPr id="75" name="Группа 74"/>
          <p:cNvGrpSpPr/>
          <p:nvPr/>
        </p:nvGrpSpPr>
        <p:grpSpPr>
          <a:xfrm>
            <a:off x="2238341" y="5239244"/>
            <a:ext cx="6631193" cy="917478"/>
            <a:chOff x="767034" y="4058202"/>
            <a:chExt cx="8007597" cy="712246"/>
          </a:xfrm>
        </p:grpSpPr>
        <p:sp>
          <p:nvSpPr>
            <p:cNvPr id="76" name="Прямоугольник с двумя скругленными соседними углами 75"/>
            <p:cNvSpPr/>
            <p:nvPr/>
          </p:nvSpPr>
          <p:spPr>
            <a:xfrm rot="5400000">
              <a:off x="4414710" y="410526"/>
              <a:ext cx="712246" cy="8007597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7" name="TextBox 76"/>
            <p:cNvSpPr txBox="1"/>
            <p:nvPr/>
          </p:nvSpPr>
          <p:spPr>
            <a:xfrm>
              <a:off x="767035" y="4092973"/>
              <a:ext cx="7972828" cy="6427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/>
                <a:t>Снижение потерь на 185 млн. </a:t>
              </a:r>
              <a:r>
                <a:rPr lang="ru-RU" sz="1800" kern="1200" dirty="0" err="1" smtClean="0"/>
                <a:t>кВтч</a:t>
              </a:r>
              <a:r>
                <a:rPr lang="en-US" sz="1800" kern="1200" dirty="0" smtClean="0"/>
                <a:t> </a:t>
              </a:r>
              <a:r>
                <a:rPr lang="ru-RU" sz="1800" kern="1200" dirty="0" smtClean="0"/>
                <a:t>		      </a:t>
              </a:r>
              <a:r>
                <a:rPr lang="ru-RU" dirty="0" smtClean="0">
                  <a:solidFill>
                    <a:srgbClr val="FF0000"/>
                  </a:solidFill>
                </a:rPr>
                <a:t>3</a:t>
              </a:r>
              <a:r>
                <a:rPr lang="ru-RU" sz="1800" kern="1200" dirty="0" smtClean="0">
                  <a:solidFill>
                    <a:srgbClr val="FF0000"/>
                  </a:solidFill>
                </a:rPr>
                <a:t>95 </a:t>
              </a:r>
              <a:r>
                <a:rPr lang="ru-RU" sz="1800" kern="1200" dirty="0" smtClean="0">
                  <a:solidFill>
                    <a:srgbClr val="FF0000"/>
                  </a:solidFill>
                </a:rPr>
                <a:t>млн. руб.</a:t>
              </a:r>
              <a:endParaRPr lang="ru-RU" sz="1800" kern="1200" dirty="0">
                <a:solidFill>
                  <a:srgbClr val="FF0000"/>
                </a:solidFill>
              </a:endParaRPr>
            </a:p>
            <a:p>
              <a:pPr marL="171450" lvl="1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ru-RU" sz="1800" kern="1200" dirty="0" smtClean="0"/>
                <a:t>Сокращение трудозатрат на выявление </a:t>
              </a:r>
              <a:r>
                <a:rPr lang="ru-RU" sz="1800" kern="1200" baseline="0" dirty="0" err="1" smtClean="0"/>
                <a:t>безучетного</a:t>
              </a:r>
              <a:r>
                <a:rPr lang="ru-RU" sz="1800" kern="1200" baseline="0" dirty="0" smtClean="0"/>
                <a:t> </a:t>
              </a:r>
              <a:r>
                <a:rPr lang="ru-RU" sz="1800" kern="1200" baseline="0" dirty="0" smtClean="0"/>
                <a:t/>
              </a:r>
              <a:br>
                <a:rPr lang="ru-RU" sz="1800" kern="1200" baseline="0" dirty="0" smtClean="0"/>
              </a:br>
              <a:r>
                <a:rPr lang="ru-RU" sz="1800" kern="1200" baseline="0" dirty="0" smtClean="0"/>
                <a:t>и </a:t>
              </a:r>
              <a:r>
                <a:rPr lang="ru-RU" sz="1800" kern="1200" baseline="0" dirty="0" smtClean="0"/>
                <a:t>бездоговорного потребления </a:t>
              </a:r>
              <a:r>
                <a:rPr lang="ru-RU" sz="1800" kern="1200" baseline="0" dirty="0" smtClean="0"/>
                <a:t>электроэнергии</a:t>
              </a:r>
              <a:r>
                <a:rPr lang="en-US" dirty="0" smtClean="0"/>
                <a:t> </a:t>
              </a:r>
              <a:r>
                <a:rPr lang="ru-RU" dirty="0" smtClean="0"/>
                <a:t>	        </a:t>
              </a:r>
              <a:r>
                <a:rPr lang="ru-RU" dirty="0" smtClean="0">
                  <a:solidFill>
                    <a:srgbClr val="FF0000"/>
                  </a:solidFill>
                </a:rPr>
                <a:t>36 </a:t>
              </a:r>
              <a:r>
                <a:rPr lang="ru-RU" dirty="0">
                  <a:solidFill>
                    <a:srgbClr val="FF0000"/>
                  </a:solidFill>
                </a:rPr>
                <a:t>млн. руб</a:t>
              </a:r>
              <a:r>
                <a:rPr lang="ru-RU" dirty="0" smtClean="0">
                  <a:solidFill>
                    <a:srgbClr val="FF0000"/>
                  </a:solidFill>
                </a:rPr>
                <a:t>.</a:t>
              </a:r>
              <a:endParaRPr lang="ru-RU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097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Технологическое присоединение потребителей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16810-1936-44C4-B643-8211257C56C4}" type="slidenum">
              <a:rPr lang="ru-RU" smtClean="0"/>
              <a:t>9</a:t>
            </a:fld>
            <a:endParaRPr lang="ru-RU"/>
          </a:p>
        </p:txBody>
      </p:sp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3108840897"/>
              </p:ext>
            </p:extLst>
          </p:nvPr>
        </p:nvGraphicFramePr>
        <p:xfrm>
          <a:off x="179512" y="1124744"/>
          <a:ext cx="8784976" cy="3991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38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0520" y="287640"/>
            <a:ext cx="8229600" cy="561600"/>
          </a:xfrm>
        </p:spPr>
        <p:txBody>
          <a:bodyPr/>
          <a:lstStyle/>
          <a:p>
            <a:r>
              <a:rPr lang="ru-RU" dirty="0" smtClean="0"/>
              <a:t>Разработка проекта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16810-1936-44C4-B643-8211257C56C4}" type="slidenum">
              <a:rPr lang="ru-RU" smtClean="0"/>
              <a:t>10</a:t>
            </a:fld>
            <a:endParaRPr lang="ru-RU"/>
          </a:p>
        </p:txBody>
      </p:sp>
      <p:grpSp>
        <p:nvGrpSpPr>
          <p:cNvPr id="56" name="Группа 55"/>
          <p:cNvGrpSpPr/>
          <p:nvPr/>
        </p:nvGrpSpPr>
        <p:grpSpPr>
          <a:xfrm>
            <a:off x="2245752" y="811344"/>
            <a:ext cx="3766408" cy="745448"/>
            <a:chOff x="1391805" y="1"/>
            <a:chExt cx="7410486" cy="712246"/>
          </a:xfrm>
        </p:grpSpPr>
        <p:sp>
          <p:nvSpPr>
            <p:cNvPr id="57" name="Прямоугольник с двумя скругленными соседними углами 56"/>
            <p:cNvSpPr/>
            <p:nvPr/>
          </p:nvSpPr>
          <p:spPr>
            <a:xfrm rot="5400000">
              <a:off x="4765036" y="-3325009"/>
              <a:ext cx="712246" cy="7362265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8" name="TextBox 57"/>
            <p:cNvSpPr txBox="1"/>
            <p:nvPr/>
          </p:nvSpPr>
          <p:spPr>
            <a:xfrm>
              <a:off x="1391805" y="34769"/>
              <a:ext cx="7327495" cy="6427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600" dirty="0">
                  <a:solidFill>
                    <a:schemeClr val="tx1"/>
                  </a:solidFill>
                </a:rPr>
                <a:t>Нагрузка на существующее оборудование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600" dirty="0" smtClean="0">
                  <a:solidFill>
                    <a:schemeClr val="tx1"/>
                  </a:solidFill>
                </a:rPr>
                <a:t>ГИС</a:t>
              </a:r>
              <a:r>
                <a:rPr lang="en-US" sz="1600" dirty="0" smtClean="0">
                  <a:solidFill>
                    <a:schemeClr val="tx1"/>
                  </a:solidFill>
                </a:rPr>
                <a:t> </a:t>
              </a:r>
              <a:r>
                <a:rPr lang="ru-RU" sz="1600" dirty="0" smtClean="0">
                  <a:solidFill>
                    <a:schemeClr val="tx1"/>
                  </a:solidFill>
                </a:rPr>
                <a:t>системы</a:t>
              </a:r>
              <a:endParaRPr lang="en-US" sz="1600" dirty="0">
                <a:solidFill>
                  <a:schemeClr val="tx1"/>
                </a:solidFill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600" dirty="0" smtClean="0">
                  <a:solidFill>
                    <a:schemeClr val="tx1"/>
                  </a:solidFill>
                </a:rPr>
                <a:t>Типовые </a:t>
              </a:r>
              <a:r>
                <a:rPr lang="ru-RU" sz="1600" dirty="0">
                  <a:solidFill>
                    <a:schemeClr val="tx1"/>
                  </a:solidFill>
                </a:rPr>
                <a:t>проектные </a:t>
              </a:r>
              <a:r>
                <a:rPr lang="ru-RU" sz="1600" dirty="0" smtClean="0">
                  <a:solidFill>
                    <a:schemeClr val="tx1"/>
                  </a:solidFill>
                </a:rPr>
                <a:t>решения</a:t>
              </a:r>
              <a:endParaRPr lang="ru-RU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60" name="Выноска со стрелкой вниз 59"/>
          <p:cNvSpPr/>
          <p:nvPr/>
        </p:nvSpPr>
        <p:spPr>
          <a:xfrm>
            <a:off x="294125" y="807095"/>
            <a:ext cx="1967568" cy="965721"/>
          </a:xfrm>
          <a:prstGeom prst="downArrowCallout">
            <a:avLst>
              <a:gd name="adj1" fmla="val 25972"/>
              <a:gd name="adj2" fmla="val 23277"/>
              <a:gd name="adj3" fmla="val 19501"/>
              <a:gd name="adj4" fmla="val 752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Исходные </a:t>
            </a:r>
            <a:r>
              <a:rPr lang="ru-RU" dirty="0" smtClean="0"/>
              <a:t>данные</a:t>
            </a:r>
            <a:endParaRPr lang="ru-RU" dirty="0"/>
          </a:p>
        </p:txBody>
      </p:sp>
      <p:sp>
        <p:nvSpPr>
          <p:cNvPr id="61" name="Выноска со стрелкой вниз 60"/>
          <p:cNvSpPr/>
          <p:nvPr/>
        </p:nvSpPr>
        <p:spPr>
          <a:xfrm>
            <a:off x="294125" y="1810153"/>
            <a:ext cx="1944216" cy="630749"/>
          </a:xfrm>
          <a:prstGeom prst="downArrowCallout">
            <a:avLst/>
          </a:prstGeom>
          <a:solidFill>
            <a:srgbClr val="E98F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/>
              <a:t>BIG DATA</a:t>
            </a:r>
            <a:endParaRPr lang="ru-RU" dirty="0"/>
          </a:p>
        </p:txBody>
      </p:sp>
      <p:grpSp>
        <p:nvGrpSpPr>
          <p:cNvPr id="62" name="Группа 61"/>
          <p:cNvGrpSpPr/>
          <p:nvPr/>
        </p:nvGrpSpPr>
        <p:grpSpPr>
          <a:xfrm>
            <a:off x="2250311" y="1810153"/>
            <a:ext cx="2378692" cy="414372"/>
            <a:chOff x="1334933" y="1149373"/>
            <a:chExt cx="7439698" cy="712246"/>
          </a:xfrm>
        </p:grpSpPr>
        <p:sp>
          <p:nvSpPr>
            <p:cNvPr id="63" name="Прямоугольник с двумя скругленными соседними углами 62"/>
            <p:cNvSpPr/>
            <p:nvPr/>
          </p:nvSpPr>
          <p:spPr>
            <a:xfrm rot="5400000">
              <a:off x="4698659" y="-2214353"/>
              <a:ext cx="712246" cy="7439698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4" name="TextBox 63"/>
            <p:cNvSpPr txBox="1"/>
            <p:nvPr/>
          </p:nvSpPr>
          <p:spPr>
            <a:xfrm>
              <a:off x="1334934" y="1184141"/>
              <a:ext cx="7404929" cy="6427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/>
                <a:t>Наполнение </a:t>
              </a:r>
              <a:r>
                <a:rPr lang="en-US" sz="1800" kern="1200" dirty="0" smtClean="0"/>
                <a:t>BIG DATA</a:t>
              </a:r>
              <a:endParaRPr lang="ru-RU" sz="1800" kern="1200" dirty="0"/>
            </a:p>
          </p:txBody>
        </p:sp>
      </p:grpSp>
      <p:sp>
        <p:nvSpPr>
          <p:cNvPr id="65" name="Выноска со стрелкой вниз 64"/>
          <p:cNvSpPr/>
          <p:nvPr/>
        </p:nvSpPr>
        <p:spPr>
          <a:xfrm>
            <a:off x="294125" y="2453184"/>
            <a:ext cx="1944216" cy="993793"/>
          </a:xfrm>
          <a:prstGeom prst="downArrowCallout">
            <a:avLst>
              <a:gd name="adj1" fmla="val 19099"/>
              <a:gd name="adj2" fmla="val 18425"/>
              <a:gd name="adj3" fmla="val 23197"/>
              <a:gd name="adj4" fmla="val 63004"/>
            </a:avLst>
          </a:prstGeom>
          <a:solidFill>
            <a:srgbClr val="E98F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/>
              <a:t>Анализ 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/>
              <a:t>BIG DATA</a:t>
            </a:r>
            <a:r>
              <a:rPr lang="ru-RU" dirty="0"/>
              <a:t> </a:t>
            </a:r>
            <a:r>
              <a:rPr lang="en-US" dirty="0"/>
              <a:t>AI</a:t>
            </a:r>
            <a:endParaRPr lang="ru-RU" dirty="0"/>
          </a:p>
        </p:txBody>
      </p:sp>
      <p:grpSp>
        <p:nvGrpSpPr>
          <p:cNvPr id="66" name="Группа 65"/>
          <p:cNvGrpSpPr/>
          <p:nvPr/>
        </p:nvGrpSpPr>
        <p:grpSpPr>
          <a:xfrm>
            <a:off x="2247556" y="2448294"/>
            <a:ext cx="5636812" cy="637883"/>
            <a:chOff x="739374" y="2118213"/>
            <a:chExt cx="7240562" cy="712246"/>
          </a:xfrm>
        </p:grpSpPr>
        <p:sp>
          <p:nvSpPr>
            <p:cNvPr id="67" name="Прямоугольник с двумя скругленными соседними углами 66"/>
            <p:cNvSpPr/>
            <p:nvPr/>
          </p:nvSpPr>
          <p:spPr>
            <a:xfrm rot="5400000">
              <a:off x="4003532" y="-1145945"/>
              <a:ext cx="712246" cy="7240562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8" name="TextBox 67"/>
            <p:cNvSpPr txBox="1"/>
            <p:nvPr/>
          </p:nvSpPr>
          <p:spPr>
            <a:xfrm>
              <a:off x="771062" y="2152982"/>
              <a:ext cx="7205793" cy="6427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/>
                <a:t>Анализ искусственным интеллектом </a:t>
              </a:r>
              <a:r>
                <a:rPr lang="en-US" sz="1800" kern="1200" dirty="0" smtClean="0"/>
                <a:t>BIG DATA</a:t>
              </a:r>
              <a:endParaRPr lang="ru-RU" sz="1800" kern="120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/>
                <a:t>Выявление</a:t>
              </a:r>
              <a:r>
                <a:rPr lang="ru-RU" sz="1800" kern="1200" baseline="0" dirty="0" smtClean="0"/>
                <a:t> алгоритмов</a:t>
              </a:r>
              <a:r>
                <a:rPr lang="ru-RU" sz="1800" kern="1200" dirty="0" smtClean="0"/>
                <a:t> создания проектной документации</a:t>
              </a:r>
              <a:endParaRPr lang="ru-RU" sz="1800" kern="1200" dirty="0"/>
            </a:p>
          </p:txBody>
        </p:sp>
      </p:grpSp>
      <p:grpSp>
        <p:nvGrpSpPr>
          <p:cNvPr id="70" name="Группа 69"/>
          <p:cNvGrpSpPr/>
          <p:nvPr/>
        </p:nvGrpSpPr>
        <p:grpSpPr>
          <a:xfrm>
            <a:off x="2266942" y="3459134"/>
            <a:ext cx="4931779" cy="508441"/>
            <a:chOff x="767034" y="3075716"/>
            <a:chExt cx="8007597" cy="712246"/>
          </a:xfrm>
        </p:grpSpPr>
        <p:sp>
          <p:nvSpPr>
            <p:cNvPr id="71" name="Прямоугольник с двумя скругленными соседними углами 70"/>
            <p:cNvSpPr/>
            <p:nvPr/>
          </p:nvSpPr>
          <p:spPr>
            <a:xfrm rot="5400000">
              <a:off x="4414710" y="-571960"/>
              <a:ext cx="712246" cy="8007597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2" name="TextBox 71"/>
            <p:cNvSpPr txBox="1"/>
            <p:nvPr/>
          </p:nvSpPr>
          <p:spPr>
            <a:xfrm>
              <a:off x="767035" y="3110484"/>
              <a:ext cx="7972828" cy="6427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dirty="0" smtClean="0"/>
                <a:t>Утверждение эффективного технического решения</a:t>
              </a:r>
              <a:endParaRPr lang="ru-RU" sz="1800" kern="1200" dirty="0"/>
            </a:p>
          </p:txBody>
        </p:sp>
      </p:grpSp>
      <p:sp>
        <p:nvSpPr>
          <p:cNvPr id="21" name="Выноска со стрелкой вниз 20"/>
          <p:cNvSpPr/>
          <p:nvPr/>
        </p:nvSpPr>
        <p:spPr>
          <a:xfrm>
            <a:off x="289950" y="3463621"/>
            <a:ext cx="1955802" cy="780673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/>
              <a:t>Проект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62449" y="4275645"/>
            <a:ext cx="1999244" cy="17384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Эффект</a:t>
            </a:r>
            <a:endParaRPr lang="ru-RU" dirty="0"/>
          </a:p>
        </p:txBody>
      </p:sp>
      <p:grpSp>
        <p:nvGrpSpPr>
          <p:cNvPr id="23" name="Группа 22"/>
          <p:cNvGrpSpPr/>
          <p:nvPr/>
        </p:nvGrpSpPr>
        <p:grpSpPr>
          <a:xfrm>
            <a:off x="2238647" y="4275647"/>
            <a:ext cx="6680614" cy="2414239"/>
            <a:chOff x="767034" y="4058202"/>
            <a:chExt cx="8007597" cy="985258"/>
          </a:xfrm>
        </p:grpSpPr>
        <p:sp>
          <p:nvSpPr>
            <p:cNvPr id="24" name="Прямоугольник с двумя скругленными соседними углами 23"/>
            <p:cNvSpPr/>
            <p:nvPr/>
          </p:nvSpPr>
          <p:spPr>
            <a:xfrm rot="5400000">
              <a:off x="4414710" y="410526"/>
              <a:ext cx="712246" cy="8007597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TextBox 24"/>
            <p:cNvSpPr txBox="1"/>
            <p:nvPr/>
          </p:nvSpPr>
          <p:spPr>
            <a:xfrm>
              <a:off x="807128" y="4077137"/>
              <a:ext cx="7873643" cy="9663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 smtClean="0"/>
                <a:t>Снижение </a:t>
              </a:r>
              <a:r>
                <a:rPr lang="ru-RU" dirty="0"/>
                <a:t>затрат на разработку </a:t>
              </a:r>
              <a:r>
                <a:rPr lang="ru-RU" dirty="0" smtClean="0"/>
                <a:t>ПСД</a:t>
              </a:r>
              <a:br>
                <a:rPr lang="ru-RU" dirty="0" smtClean="0"/>
              </a:br>
              <a:r>
                <a:rPr lang="ru-RU" dirty="0" smtClean="0"/>
                <a:t>(до </a:t>
              </a:r>
              <a:r>
                <a:rPr lang="ru-RU" dirty="0">
                  <a:solidFill>
                    <a:srgbClr val="FF0000"/>
                  </a:solidFill>
                </a:rPr>
                <a:t>20% </a:t>
              </a:r>
              <a:r>
                <a:rPr lang="ru-RU" dirty="0"/>
                <a:t>от сметного расчета</a:t>
              </a:r>
              <a:r>
                <a:rPr lang="ru-RU" dirty="0" smtClean="0"/>
                <a:t>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Сокращение сроков разработки </a:t>
              </a:r>
              <a:r>
                <a:rPr lang="ru-RU" dirty="0" smtClean="0"/>
                <a:t>ПСД (до </a:t>
              </a:r>
              <a:r>
                <a:rPr lang="ru-RU" dirty="0">
                  <a:solidFill>
                    <a:srgbClr val="FF0000"/>
                  </a:solidFill>
                </a:rPr>
                <a:t>30-45 дней</a:t>
              </a:r>
              <a:r>
                <a:rPr lang="ru-RU" dirty="0" smtClean="0"/>
                <a:t>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 smtClean="0"/>
                <a:t>Повышение эффективности капитальных вложений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Сокращение складских </a:t>
              </a:r>
              <a:r>
                <a:rPr lang="ru-RU" dirty="0" smtClean="0"/>
                <a:t>остатков 		               </a:t>
              </a:r>
              <a:r>
                <a:rPr lang="ru-RU" dirty="0" smtClean="0">
                  <a:solidFill>
                    <a:srgbClr val="FF0000"/>
                  </a:solidFill>
                </a:rPr>
                <a:t>27 млн. руб</a:t>
              </a:r>
              <a:r>
                <a:rPr lang="ru-RU" b="1" dirty="0" smtClean="0">
                  <a:solidFill>
                    <a:srgbClr val="FF0000"/>
                  </a:solidFill>
                </a:rPr>
                <a:t>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 smtClean="0"/>
                <a:t>Улучшение </a:t>
              </a:r>
              <a:r>
                <a:rPr lang="ru-RU" dirty="0"/>
                <a:t>в рейтинге </a:t>
              </a:r>
              <a:r>
                <a:rPr lang="en-US" dirty="0"/>
                <a:t>Doing Business</a:t>
              </a:r>
              <a:r>
                <a:rPr lang="ru-RU" dirty="0"/>
                <a:t> </a:t>
              </a:r>
              <a:endParaRPr lang="ru-RU" dirty="0" smtClean="0">
                <a:solidFill>
                  <a:srgbClr val="FF0000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ru-RU" dirty="0" smtClean="0">
                <a:solidFill>
                  <a:srgbClr val="FF0000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ru-RU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ru-RU" dirty="0"/>
            </a:p>
          </p:txBody>
        </p:sp>
      </p:grpSp>
      <p:sp>
        <p:nvSpPr>
          <p:cNvPr id="26" name="Правая фигурная скобка 25"/>
          <p:cNvSpPr/>
          <p:nvPr/>
        </p:nvSpPr>
        <p:spPr>
          <a:xfrm>
            <a:off x="7198721" y="4371670"/>
            <a:ext cx="384096" cy="1073553"/>
          </a:xfrm>
          <a:prstGeom prst="rightBrace">
            <a:avLst/>
          </a:prstGeom>
          <a:noFill/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7515109" y="4644970"/>
            <a:ext cx="1407095" cy="49990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8016" tIns="11430" rIns="11430" bIns="11430" numCol="1" spcCol="1270" anchor="ctr" anchorCtr="0">
            <a:noAutofit/>
          </a:bodyPr>
          <a:lstStyle>
            <a:defPPr>
              <a:defRPr lang="ru-RU"/>
            </a:defPPr>
            <a:lvl1pPr marL="285750" indent="-285750">
              <a:buFont typeface="Arial" panose="020B0604020202020204" pitchFamily="34" charset="0"/>
              <a:buChar char="•"/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1pPr>
            <a:lvl2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2pPr>
            <a:lvl3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3pPr>
            <a:lvl4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4pPr>
            <a:lvl5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5pPr>
            <a:lvl6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6pPr>
            <a:lvl7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7pPr>
            <a:lvl8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8pPr>
            <a:lvl9pPr>
              <a:defRPr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lvl9pPr>
          </a:lstStyle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441 млн. руб.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43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техническое обслуживание и ремонты/</a:t>
            </a:r>
            <a:br>
              <a:rPr lang="ru-RU" dirty="0"/>
            </a:br>
            <a:r>
              <a:rPr lang="ru-RU" dirty="0"/>
              <a:t>технологическое перевооружение и реконструкция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16810-1936-44C4-B643-8211257C56C4}" type="slidenum">
              <a:rPr lang="ru-RU" smtClean="0"/>
              <a:t>11</a:t>
            </a:fld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2261693" y="903038"/>
            <a:ext cx="6365247" cy="808412"/>
            <a:chOff x="1440026" y="1"/>
            <a:chExt cx="7362265" cy="712246"/>
          </a:xfrm>
        </p:grpSpPr>
        <p:sp>
          <p:nvSpPr>
            <p:cNvPr id="6" name="Прямоугольник с двумя скругленными соседними углами 5"/>
            <p:cNvSpPr/>
            <p:nvPr/>
          </p:nvSpPr>
          <p:spPr>
            <a:xfrm rot="5400000">
              <a:off x="4765036" y="-3325009"/>
              <a:ext cx="712246" cy="7362265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TextBox 6"/>
            <p:cNvSpPr txBox="1"/>
            <p:nvPr/>
          </p:nvSpPr>
          <p:spPr>
            <a:xfrm>
              <a:off x="1440028" y="34769"/>
              <a:ext cx="7327495" cy="6427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/>
                  </a:solidFill>
                </a:rPr>
                <a:t>Перечень </a:t>
              </a:r>
              <a:r>
                <a:rPr lang="ru-RU" dirty="0" smtClean="0">
                  <a:solidFill>
                    <a:schemeClr val="tx1"/>
                  </a:solidFill>
                </a:rPr>
                <a:t>оборудования, индекс </a:t>
              </a:r>
              <a:r>
                <a:rPr lang="ru-RU" dirty="0">
                  <a:solidFill>
                    <a:schemeClr val="tx1"/>
                  </a:solidFill>
                </a:rPr>
                <a:t>состояния </a:t>
              </a:r>
              <a:r>
                <a:rPr lang="ru-RU" dirty="0" smtClean="0">
                  <a:solidFill>
                    <a:schemeClr val="tx1"/>
                  </a:solidFill>
                </a:rPr>
                <a:t>оборудования, топология сети, данные </a:t>
              </a:r>
              <a:r>
                <a:rPr lang="ru-RU" dirty="0">
                  <a:solidFill>
                    <a:schemeClr val="tx1"/>
                  </a:solidFill>
                </a:rPr>
                <a:t>об </a:t>
              </a:r>
              <a:r>
                <a:rPr lang="ru-RU" dirty="0" smtClean="0">
                  <a:solidFill>
                    <a:schemeClr val="tx1"/>
                  </a:solidFill>
                </a:rPr>
                <a:t>авариях, диспетчерский журнал и т.д.</a:t>
              </a:r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Выноска со стрелкой вниз 7"/>
          <p:cNvSpPr/>
          <p:nvPr/>
        </p:nvSpPr>
        <p:spPr>
          <a:xfrm>
            <a:off x="294125" y="908719"/>
            <a:ext cx="1944216" cy="1105762"/>
          </a:xfrm>
          <a:prstGeom prst="downArrowCallout">
            <a:avLst>
              <a:gd name="adj1" fmla="val 25000"/>
              <a:gd name="adj2" fmla="val 23277"/>
              <a:gd name="adj3" fmla="val 16778"/>
              <a:gd name="adj4" fmla="val 722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Исходные </a:t>
            </a:r>
            <a:r>
              <a:rPr lang="ru-RU" dirty="0" smtClean="0"/>
              <a:t>данные</a:t>
            </a:r>
            <a:endParaRPr lang="ru-RU" dirty="0"/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294125" y="2017174"/>
            <a:ext cx="1944216" cy="916443"/>
          </a:xfrm>
          <a:prstGeom prst="downArrowCallout">
            <a:avLst/>
          </a:prstGeom>
          <a:solidFill>
            <a:srgbClr val="E98F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/>
              <a:t>BIG DATA</a:t>
            </a:r>
            <a:endParaRPr lang="ru-RU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2250311" y="2017174"/>
            <a:ext cx="2378692" cy="594944"/>
            <a:chOff x="1334933" y="1149373"/>
            <a:chExt cx="7439698" cy="712246"/>
          </a:xfrm>
        </p:grpSpPr>
        <p:sp>
          <p:nvSpPr>
            <p:cNvPr id="11" name="Прямоугольник с двумя скругленными соседними углами 10"/>
            <p:cNvSpPr/>
            <p:nvPr/>
          </p:nvSpPr>
          <p:spPr>
            <a:xfrm rot="5400000">
              <a:off x="4698659" y="-2214353"/>
              <a:ext cx="712246" cy="7439698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1334934" y="1184141"/>
              <a:ext cx="7404929" cy="6427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/>
                <a:t>Наполнение </a:t>
              </a:r>
              <a:r>
                <a:rPr lang="en-US" sz="1800" kern="1200" dirty="0" smtClean="0"/>
                <a:t>BIG DATA</a:t>
              </a:r>
              <a:endParaRPr lang="ru-RU" sz="1800" kern="1200" dirty="0"/>
            </a:p>
          </p:txBody>
        </p:sp>
      </p:grpSp>
      <p:sp>
        <p:nvSpPr>
          <p:cNvPr id="13" name="Выноска со стрелкой вниз 12"/>
          <p:cNvSpPr/>
          <p:nvPr/>
        </p:nvSpPr>
        <p:spPr>
          <a:xfrm>
            <a:off x="301536" y="2945251"/>
            <a:ext cx="1944216" cy="920830"/>
          </a:xfrm>
          <a:prstGeom prst="downArrowCallout">
            <a:avLst>
              <a:gd name="adj1" fmla="val 15316"/>
              <a:gd name="adj2" fmla="val 21936"/>
              <a:gd name="adj3" fmla="val 21747"/>
              <a:gd name="adj4" fmla="val 68760"/>
            </a:avLst>
          </a:prstGeom>
          <a:solidFill>
            <a:srgbClr val="E98F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/>
              <a:t>Анализ </a:t>
            </a:r>
            <a:r>
              <a:rPr lang="en-US" dirty="0" smtClean="0"/>
              <a:t>BIG </a:t>
            </a:r>
            <a:r>
              <a:rPr lang="en-US" dirty="0"/>
              <a:t>DATA</a:t>
            </a:r>
            <a:r>
              <a:rPr lang="ru-RU" dirty="0"/>
              <a:t> </a:t>
            </a:r>
            <a:r>
              <a:rPr lang="en-US" dirty="0"/>
              <a:t>AI</a:t>
            </a:r>
            <a:endParaRPr lang="ru-RU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2254967" y="2940360"/>
            <a:ext cx="4549281" cy="638711"/>
            <a:chOff x="739374" y="2118213"/>
            <a:chExt cx="7240562" cy="712246"/>
          </a:xfrm>
        </p:grpSpPr>
        <p:sp>
          <p:nvSpPr>
            <p:cNvPr id="15" name="Прямоугольник с двумя скругленными соседними углами 14"/>
            <p:cNvSpPr/>
            <p:nvPr/>
          </p:nvSpPr>
          <p:spPr>
            <a:xfrm rot="5400000">
              <a:off x="4003532" y="-1145945"/>
              <a:ext cx="712246" cy="7240562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TextBox 15"/>
            <p:cNvSpPr txBox="1"/>
            <p:nvPr/>
          </p:nvSpPr>
          <p:spPr>
            <a:xfrm>
              <a:off x="771062" y="2152982"/>
              <a:ext cx="7205793" cy="6427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/>
                <a:t>Анализ искусственным интеллектом </a:t>
              </a:r>
              <a:r>
                <a:rPr lang="en-US" sz="1800" kern="1200" dirty="0" smtClean="0"/>
                <a:t>BIG DATA</a:t>
              </a:r>
              <a:endParaRPr lang="ru-RU" sz="1800" kern="1200" dirty="0"/>
            </a:p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/>
                <a:t>Оценка состояния оборудования</a:t>
              </a:r>
              <a:endParaRPr lang="ru-RU" sz="1800" kern="1200" dirty="0"/>
            </a:p>
          </p:txBody>
        </p:sp>
      </p:grpSp>
      <p:sp>
        <p:nvSpPr>
          <p:cNvPr id="17" name="Выноска со стрелкой вниз 16"/>
          <p:cNvSpPr/>
          <p:nvPr/>
        </p:nvSpPr>
        <p:spPr>
          <a:xfrm>
            <a:off x="301536" y="3875349"/>
            <a:ext cx="1944216" cy="916443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/>
              <a:t>Рекомендации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2253163" y="3872076"/>
            <a:ext cx="6409015" cy="616686"/>
            <a:chOff x="767034" y="3075716"/>
            <a:chExt cx="8007597" cy="712246"/>
          </a:xfrm>
        </p:grpSpPr>
        <p:sp>
          <p:nvSpPr>
            <p:cNvPr id="19" name="Прямоугольник с двумя скругленными соседними углами 18"/>
            <p:cNvSpPr/>
            <p:nvPr/>
          </p:nvSpPr>
          <p:spPr>
            <a:xfrm rot="5400000">
              <a:off x="4414710" y="-571960"/>
              <a:ext cx="712246" cy="8007597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TextBox 19"/>
            <p:cNvSpPr txBox="1"/>
            <p:nvPr/>
          </p:nvSpPr>
          <p:spPr>
            <a:xfrm>
              <a:off x="767035" y="3110484"/>
              <a:ext cx="7972828" cy="6427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171450" lvl="1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ru-RU" sz="1800" kern="1200" dirty="0" smtClean="0"/>
                <a:t>Рекомендации по </a:t>
              </a:r>
              <a:r>
                <a:rPr lang="ru-RU" dirty="0"/>
                <a:t>очередности реконструкции / модернизации </a:t>
              </a:r>
              <a:r>
                <a:rPr lang="ru-RU" dirty="0" smtClean="0"/>
                <a:t>ЭСК</a:t>
              </a:r>
              <a:endParaRPr lang="ru-RU" dirty="0"/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301536" y="4809589"/>
            <a:ext cx="1936805" cy="13987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Эффект</a:t>
            </a:r>
            <a:endParaRPr lang="ru-RU" dirty="0"/>
          </a:p>
        </p:txBody>
      </p:sp>
      <p:grpSp>
        <p:nvGrpSpPr>
          <p:cNvPr id="22" name="Группа 21"/>
          <p:cNvGrpSpPr/>
          <p:nvPr/>
        </p:nvGrpSpPr>
        <p:grpSpPr>
          <a:xfrm>
            <a:off x="1691680" y="4807104"/>
            <a:ext cx="7344816" cy="1401209"/>
            <a:chOff x="126809" y="4058202"/>
            <a:chExt cx="8647822" cy="712246"/>
          </a:xfrm>
        </p:grpSpPr>
        <p:sp>
          <p:nvSpPr>
            <p:cNvPr id="23" name="Прямоугольник с двумя скругленными соседними углами 22"/>
            <p:cNvSpPr/>
            <p:nvPr/>
          </p:nvSpPr>
          <p:spPr>
            <a:xfrm rot="5400000">
              <a:off x="4414710" y="410526"/>
              <a:ext cx="712246" cy="8007597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TextBox 23"/>
            <p:cNvSpPr txBox="1"/>
            <p:nvPr/>
          </p:nvSpPr>
          <p:spPr>
            <a:xfrm>
              <a:off x="126809" y="4092973"/>
              <a:ext cx="8613054" cy="6427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ru-RU" dirty="0"/>
                <a:t>Предупреждение аварийных </a:t>
              </a:r>
              <a:r>
                <a:rPr lang="ru-RU" dirty="0" smtClean="0"/>
                <a:t>ситуаций, снижение аварийности, снижение </a:t>
              </a:r>
              <a:r>
                <a:rPr lang="ru-RU" dirty="0" err="1"/>
                <a:t>недоотпуска</a:t>
              </a:r>
              <a:r>
                <a:rPr lang="ru-RU" dirty="0"/>
                <a:t> э/э </a:t>
              </a:r>
              <a:r>
                <a:rPr lang="ru-RU" dirty="0"/>
                <a:t>	</a:t>
              </a:r>
              <a:r>
                <a:rPr lang="ru-RU" dirty="0" smtClean="0"/>
                <a:t>		           </a:t>
              </a:r>
              <a:r>
                <a:rPr lang="ru-RU" dirty="0" smtClean="0">
                  <a:solidFill>
                    <a:srgbClr val="FF0000"/>
                  </a:solidFill>
                </a:rPr>
                <a:t>24 </a:t>
              </a:r>
              <a:r>
                <a:rPr lang="ru-RU" dirty="0">
                  <a:solidFill>
                    <a:srgbClr val="FF0000"/>
                  </a:solidFill>
                </a:rPr>
                <a:t>млн. руб.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ru-RU" dirty="0"/>
                <a:t>Снижение затрат на ремонтно-восстановительные </a:t>
              </a:r>
              <a:r>
                <a:rPr lang="ru-RU" dirty="0" smtClean="0"/>
                <a:t>работы </a:t>
              </a:r>
              <a:r>
                <a:rPr lang="ru-RU" dirty="0" smtClean="0">
                  <a:solidFill>
                    <a:srgbClr val="FF0000"/>
                  </a:solidFill>
                </a:rPr>
                <a:t>176 млн. руб.</a:t>
              </a:r>
              <a:endParaRPr lang="ru-RU" dirty="0" smtClean="0">
                <a:solidFill>
                  <a:srgbClr val="FF0000"/>
                </a:solidFill>
              </a:endParaRP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ru-RU" dirty="0" smtClean="0"/>
                <a:t>Повышение </a:t>
              </a:r>
              <a:r>
                <a:rPr lang="ru-RU" dirty="0"/>
                <a:t>эффективности </a:t>
              </a:r>
              <a:r>
                <a:rPr lang="ru-RU" dirty="0" smtClean="0"/>
                <a:t>капвложений на </a:t>
              </a:r>
              <a:r>
                <a:rPr lang="ru-RU" dirty="0" smtClean="0"/>
                <a:t>	           </a:t>
              </a:r>
              <a:r>
                <a:rPr lang="ru-RU" dirty="0" smtClean="0">
                  <a:solidFill>
                    <a:srgbClr val="FF0000"/>
                  </a:solidFill>
                </a:rPr>
                <a:t>42 </a:t>
              </a:r>
              <a:r>
                <a:rPr lang="ru-RU" dirty="0" smtClean="0">
                  <a:solidFill>
                    <a:srgbClr val="FF0000"/>
                  </a:solidFill>
                </a:rPr>
                <a:t>млн. руб.</a:t>
              </a:r>
              <a:endParaRPr lang="ru-RU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32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оперативно-технологическое и ситуационное управление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16810-1936-44C4-B643-8211257C56C4}" type="slidenum">
              <a:rPr lang="ru-RU" smtClean="0"/>
              <a:t>12</a:t>
            </a:fld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2264509" y="908720"/>
            <a:ext cx="6597614" cy="1013794"/>
            <a:chOff x="1440026" y="1"/>
            <a:chExt cx="7362265" cy="712246"/>
          </a:xfrm>
        </p:grpSpPr>
        <p:sp>
          <p:nvSpPr>
            <p:cNvPr id="6" name="Прямоугольник с двумя скругленными соседними углами 5"/>
            <p:cNvSpPr/>
            <p:nvPr/>
          </p:nvSpPr>
          <p:spPr>
            <a:xfrm rot="5400000">
              <a:off x="4765036" y="-3325009"/>
              <a:ext cx="712246" cy="7362265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TextBox 6"/>
            <p:cNvSpPr txBox="1"/>
            <p:nvPr/>
          </p:nvSpPr>
          <p:spPr>
            <a:xfrm>
              <a:off x="1440028" y="34769"/>
              <a:ext cx="7327495" cy="6427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>
                  <a:solidFill>
                    <a:schemeClr val="tx1"/>
                  </a:solidFill>
                </a:rPr>
                <a:t>Перечень </a:t>
              </a:r>
              <a:r>
                <a:rPr lang="ru-RU" dirty="0" smtClean="0">
                  <a:solidFill>
                    <a:schemeClr val="tx1"/>
                  </a:solidFill>
                </a:rPr>
                <a:t>оборудования, топология сети, данные </a:t>
              </a:r>
              <a:r>
                <a:rPr lang="ru-RU" dirty="0">
                  <a:solidFill>
                    <a:schemeClr val="tx1"/>
                  </a:solidFill>
                </a:rPr>
                <a:t>об </a:t>
              </a:r>
              <a:r>
                <a:rPr lang="ru-RU" dirty="0" smtClean="0">
                  <a:solidFill>
                    <a:schemeClr val="tx1"/>
                  </a:solidFill>
                </a:rPr>
                <a:t>авариях, диспетчерский журнал и т.д.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 smtClean="0">
                  <a:solidFill>
                    <a:schemeClr val="tx1"/>
                  </a:solidFill>
                </a:rPr>
                <a:t>Данные телеметрии в режиме реального времени</a:t>
              </a:r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Выноска со стрелкой вниз 7"/>
          <p:cNvSpPr/>
          <p:nvPr/>
        </p:nvSpPr>
        <p:spPr>
          <a:xfrm>
            <a:off x="296941" y="914400"/>
            <a:ext cx="1944216" cy="1368153"/>
          </a:xfrm>
          <a:prstGeom prst="downArrowCallout">
            <a:avLst>
              <a:gd name="adj1" fmla="val 25000"/>
              <a:gd name="adj2" fmla="val 23277"/>
              <a:gd name="adj3" fmla="val 16778"/>
              <a:gd name="adj4" fmla="val 735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Исходные </a:t>
            </a:r>
            <a:r>
              <a:rPr lang="ru-RU" dirty="0" smtClean="0"/>
              <a:t>данные</a:t>
            </a:r>
            <a:endParaRPr lang="ru-RU" dirty="0"/>
          </a:p>
        </p:txBody>
      </p:sp>
      <p:sp>
        <p:nvSpPr>
          <p:cNvPr id="13" name="Выноска со стрелкой вниз 12"/>
          <p:cNvSpPr/>
          <p:nvPr/>
        </p:nvSpPr>
        <p:spPr>
          <a:xfrm>
            <a:off x="302299" y="2323961"/>
            <a:ext cx="1938858" cy="1084585"/>
          </a:xfrm>
          <a:prstGeom prst="downArrowCallout">
            <a:avLst>
              <a:gd name="adj1" fmla="val 19099"/>
              <a:gd name="adj2" fmla="val 19099"/>
              <a:gd name="adj3" fmla="val 26475"/>
              <a:gd name="adj4" fmla="val 66733"/>
            </a:avLst>
          </a:prstGeom>
          <a:solidFill>
            <a:srgbClr val="E98F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/>
              <a:t>Анализ </a:t>
            </a:r>
            <a:r>
              <a:rPr lang="en-US" dirty="0" smtClean="0"/>
              <a:t>AI</a:t>
            </a:r>
            <a:endParaRPr lang="ru-RU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2255729" y="2319071"/>
            <a:ext cx="6614567" cy="729436"/>
            <a:chOff x="739374" y="2118213"/>
            <a:chExt cx="7240562" cy="712246"/>
          </a:xfrm>
        </p:grpSpPr>
        <p:sp>
          <p:nvSpPr>
            <p:cNvPr id="15" name="Прямоугольник с двумя скругленными соседними углами 14"/>
            <p:cNvSpPr/>
            <p:nvPr/>
          </p:nvSpPr>
          <p:spPr>
            <a:xfrm rot="5400000">
              <a:off x="4003532" y="-1145945"/>
              <a:ext cx="712246" cy="7240562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TextBox 15"/>
            <p:cNvSpPr txBox="1"/>
            <p:nvPr/>
          </p:nvSpPr>
          <p:spPr>
            <a:xfrm>
              <a:off x="771061" y="2152981"/>
              <a:ext cx="7205793" cy="6427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kern="1200" dirty="0" smtClean="0"/>
                <a:t>Анализ состояния искусственным интеллектом</a:t>
              </a:r>
            </a:p>
          </p:txBody>
        </p:sp>
      </p:grpSp>
      <p:sp>
        <p:nvSpPr>
          <p:cNvPr id="17" name="Выноска со стрелкой вниз 16"/>
          <p:cNvSpPr/>
          <p:nvPr/>
        </p:nvSpPr>
        <p:spPr>
          <a:xfrm>
            <a:off x="296941" y="3444157"/>
            <a:ext cx="1967568" cy="1070645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66756"/>
            </a:avLst>
          </a:prstGeom>
          <a:solidFill>
            <a:srgbClr val="E98F1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/>
              <a:t>Управление</a:t>
            </a:r>
            <a:endParaRPr lang="ru-RU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2269300" y="3444820"/>
            <a:ext cx="6613555" cy="713881"/>
            <a:chOff x="767034" y="3075716"/>
            <a:chExt cx="8007597" cy="712246"/>
          </a:xfrm>
        </p:grpSpPr>
        <p:sp>
          <p:nvSpPr>
            <p:cNvPr id="19" name="Прямоугольник с двумя скругленными соседними углами 18"/>
            <p:cNvSpPr/>
            <p:nvPr/>
          </p:nvSpPr>
          <p:spPr>
            <a:xfrm rot="5400000">
              <a:off x="4414710" y="-571960"/>
              <a:ext cx="712246" cy="8007597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TextBox 19"/>
            <p:cNvSpPr txBox="1"/>
            <p:nvPr/>
          </p:nvSpPr>
          <p:spPr>
            <a:xfrm>
              <a:off x="767035" y="3110484"/>
              <a:ext cx="7972828" cy="6427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171450" lvl="1" indent="-171450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dirty="0" smtClean="0"/>
                <a:t>Автоматизированные переключения, включение резервов</a:t>
              </a:r>
              <a:endParaRPr lang="ru-RU" dirty="0"/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302299" y="4530432"/>
            <a:ext cx="1999244" cy="15389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Эффект</a:t>
            </a:r>
            <a:endParaRPr lang="ru-RU" dirty="0"/>
          </a:p>
        </p:txBody>
      </p:sp>
      <p:grpSp>
        <p:nvGrpSpPr>
          <p:cNvPr id="22" name="Группа 21"/>
          <p:cNvGrpSpPr/>
          <p:nvPr/>
        </p:nvGrpSpPr>
        <p:grpSpPr>
          <a:xfrm>
            <a:off x="2290034" y="4530432"/>
            <a:ext cx="6580263" cy="1538946"/>
            <a:chOff x="758083" y="4058202"/>
            <a:chExt cx="8016548" cy="712246"/>
          </a:xfrm>
        </p:grpSpPr>
        <p:sp>
          <p:nvSpPr>
            <p:cNvPr id="23" name="Прямоугольник с двумя скругленными соседними углами 22"/>
            <p:cNvSpPr/>
            <p:nvPr/>
          </p:nvSpPr>
          <p:spPr>
            <a:xfrm rot="5400000">
              <a:off x="4414710" y="410526"/>
              <a:ext cx="712246" cy="8007597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TextBox 23"/>
            <p:cNvSpPr txBox="1"/>
            <p:nvPr/>
          </p:nvSpPr>
          <p:spPr>
            <a:xfrm>
              <a:off x="758083" y="4092973"/>
              <a:ext cx="7981778" cy="6427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1430" rIns="11430" bIns="11430" numCol="1" spcCol="1270" anchor="ctr" anchorCtr="0"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 smtClean="0"/>
                <a:t>Повышение надежности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 smtClean="0"/>
                <a:t>Снижение </a:t>
              </a:r>
              <a:r>
                <a:rPr lang="en-US" dirty="0" smtClean="0"/>
                <a:t>SAIFI </a:t>
              </a:r>
              <a:r>
                <a:rPr lang="ru-RU" dirty="0" smtClean="0"/>
                <a:t>и</a:t>
              </a:r>
              <a:r>
                <a:rPr lang="en-US" dirty="0" smtClean="0"/>
                <a:t> SAIDI</a:t>
              </a:r>
              <a:endParaRPr lang="ru-RU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 smtClean="0"/>
                <a:t>Снижение </a:t>
              </a:r>
              <a:r>
                <a:rPr lang="ru-RU" dirty="0" err="1"/>
                <a:t>недоотпуска</a:t>
              </a:r>
              <a:r>
                <a:rPr lang="ru-RU" dirty="0"/>
                <a:t> э/э </a:t>
              </a:r>
              <a:r>
                <a:rPr lang="ru-RU" dirty="0" smtClean="0"/>
                <a:t>			              </a:t>
              </a:r>
              <a:r>
                <a:rPr lang="ru-RU" dirty="0" smtClean="0">
                  <a:solidFill>
                    <a:srgbClr val="FF0000"/>
                  </a:solidFill>
                </a:rPr>
                <a:t>24</a:t>
              </a:r>
              <a:r>
                <a:rPr lang="ru-RU" dirty="0" smtClean="0"/>
                <a:t> </a:t>
              </a:r>
              <a:r>
                <a:rPr lang="ru-RU" dirty="0">
                  <a:solidFill>
                    <a:srgbClr val="FF0000"/>
                  </a:solidFill>
                </a:rPr>
                <a:t>млн. руб</a:t>
              </a:r>
              <a:r>
                <a:rPr lang="ru-RU" dirty="0" smtClean="0">
                  <a:solidFill>
                    <a:srgbClr val="FF0000"/>
                  </a:solidFill>
                </a:rPr>
                <a:t>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 smtClean="0"/>
                <a:t>Снижение </a:t>
              </a:r>
              <a:r>
                <a:rPr lang="ru-RU" dirty="0"/>
                <a:t>затрат на ремонтно-восстановительные </a:t>
              </a:r>
              <a:r>
                <a:rPr lang="ru-RU" dirty="0" smtClean="0"/>
                <a:t/>
              </a:r>
              <a:br>
                <a:rPr lang="ru-RU" dirty="0" smtClean="0"/>
              </a:br>
              <a:r>
                <a:rPr lang="ru-RU" dirty="0" smtClean="0"/>
                <a:t>работы </a:t>
              </a:r>
              <a:r>
                <a:rPr lang="ru-RU" dirty="0" smtClean="0"/>
                <a:t>– </a:t>
              </a:r>
              <a:r>
                <a:rPr lang="ru-RU" dirty="0" smtClean="0"/>
                <a:t>				            </a:t>
              </a:r>
              <a:r>
                <a:rPr lang="ru-RU" dirty="0" smtClean="0">
                  <a:solidFill>
                    <a:srgbClr val="FF0000"/>
                  </a:solidFill>
                </a:rPr>
                <a:t>113</a:t>
              </a:r>
              <a:r>
                <a:rPr lang="ru-RU" dirty="0" smtClean="0"/>
                <a:t> </a:t>
              </a:r>
              <a:r>
                <a:rPr lang="ru-RU" dirty="0" smtClean="0">
                  <a:solidFill>
                    <a:srgbClr val="FF0000"/>
                  </a:solidFill>
                </a:rPr>
                <a:t>млн. руб.</a:t>
              </a:r>
              <a:endParaRPr lang="ru-RU" dirty="0" smtClean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65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457200" y="1196752"/>
            <a:ext cx="8229600" cy="468052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652121" y="1340768"/>
            <a:ext cx="2736304" cy="229748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tx1"/>
                </a:solidFill>
              </a:rPr>
              <a:t>CAPEX </a:t>
            </a:r>
            <a:r>
              <a:rPr lang="en-US" sz="1600" b="1" dirty="0" smtClean="0">
                <a:solidFill>
                  <a:srgbClr val="990033"/>
                </a:solidFill>
              </a:rPr>
              <a:t>900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</a:rPr>
              <a:t>млн.руб</a:t>
            </a:r>
            <a:r>
              <a:rPr lang="ru-RU" sz="1600" b="1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Программно-технический комплекс 700 </a:t>
            </a:r>
            <a:r>
              <a:rPr lang="ru-RU" sz="1400" dirty="0" err="1" smtClean="0">
                <a:solidFill>
                  <a:schemeClr val="tx1"/>
                </a:solidFill>
              </a:rPr>
              <a:t>млн.руб</a:t>
            </a:r>
            <a:r>
              <a:rPr lang="ru-RU" sz="1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Консалтинг 200 </a:t>
            </a:r>
            <a:r>
              <a:rPr lang="ru-RU" sz="1400" dirty="0" err="1" smtClean="0">
                <a:solidFill>
                  <a:schemeClr val="tx1"/>
                </a:solidFill>
              </a:rPr>
              <a:t>млн.руб</a:t>
            </a:r>
            <a:r>
              <a:rPr lang="ru-RU" sz="1400" dirty="0" smtClean="0">
                <a:solidFill>
                  <a:schemeClr val="tx1"/>
                </a:solidFill>
              </a:rPr>
              <a:t>.</a:t>
            </a:r>
          </a:p>
          <a:p>
            <a:endParaRPr lang="en-US" sz="1600" b="1" dirty="0" smtClean="0">
              <a:solidFill>
                <a:schemeClr val="tx1"/>
              </a:solidFill>
            </a:endParaRPr>
          </a:p>
          <a:p>
            <a:r>
              <a:rPr lang="en-US" sz="1600" b="1" dirty="0" smtClean="0">
                <a:solidFill>
                  <a:schemeClr val="tx1"/>
                </a:solidFill>
              </a:rPr>
              <a:t>OPEX </a:t>
            </a:r>
            <a:r>
              <a:rPr lang="ru-RU" sz="1600" b="1" dirty="0">
                <a:solidFill>
                  <a:srgbClr val="990033"/>
                </a:solidFill>
              </a:rPr>
              <a:t>100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млн.руб</a:t>
            </a:r>
            <a:r>
              <a:rPr lang="ru-RU" sz="1600" b="1" dirty="0">
                <a:solidFill>
                  <a:schemeClr val="tx1"/>
                </a:solidFill>
              </a:rPr>
              <a:t>./год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Сопровождение решения 100 </a:t>
            </a:r>
            <a:r>
              <a:rPr lang="ru-RU" sz="1400" dirty="0" err="1" smtClean="0">
                <a:solidFill>
                  <a:schemeClr val="tx1"/>
                </a:solidFill>
              </a:rPr>
              <a:t>млн.руб</a:t>
            </a:r>
            <a:r>
              <a:rPr lang="ru-RU" sz="1400" dirty="0" smtClean="0">
                <a:solidFill>
                  <a:schemeClr val="tx1"/>
                </a:solidFill>
              </a:rPr>
              <a:t>./год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Эффективность проекта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16810-1936-44C4-B643-8211257C56C4}" type="slidenum">
              <a:rPr lang="ru-RU" smtClean="0"/>
              <a:t>13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771800" y="827420"/>
            <a:ext cx="8787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Выгоды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555241" y="827420"/>
            <a:ext cx="930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Затраты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55576" y="1340768"/>
            <a:ext cx="4748598" cy="229748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 smtClean="0"/>
              <a:t>Экономический эффект </a:t>
            </a:r>
            <a:r>
              <a:rPr lang="ru-RU" sz="1600" b="1" dirty="0" smtClean="0">
                <a:solidFill>
                  <a:srgbClr val="FF0000"/>
                </a:solidFill>
              </a:rPr>
              <a:t>1031</a:t>
            </a:r>
            <a:r>
              <a:rPr lang="ru-RU" sz="1600" b="1" dirty="0" smtClean="0"/>
              <a:t> млн. руб./год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Снижение </a:t>
            </a:r>
            <a:r>
              <a:rPr lang="ru-RU" sz="1400" dirty="0"/>
              <a:t>потерь на 185 млн. </a:t>
            </a:r>
            <a:r>
              <a:rPr lang="ru-RU" sz="1400" dirty="0" err="1"/>
              <a:t>кВтч</a:t>
            </a:r>
            <a:r>
              <a:rPr lang="en-US" sz="1400" dirty="0"/>
              <a:t> </a:t>
            </a:r>
            <a:r>
              <a:rPr lang="ru-RU" sz="1400" dirty="0"/>
              <a:t>–</a:t>
            </a:r>
            <a:r>
              <a:rPr lang="en-US" sz="1400" dirty="0" smtClean="0"/>
              <a:t> </a:t>
            </a:r>
            <a:r>
              <a:rPr lang="ru-RU" sz="1400" dirty="0" smtClean="0"/>
              <a:t>395 </a:t>
            </a:r>
            <a:r>
              <a:rPr lang="ru-RU" sz="1400" dirty="0"/>
              <a:t>млн. руб</a:t>
            </a:r>
            <a:r>
              <a:rPr lang="ru-RU" sz="1400" dirty="0" smtClean="0"/>
              <a:t>./год</a:t>
            </a:r>
            <a:endParaRPr lang="ru-R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Снижение </a:t>
            </a:r>
            <a:r>
              <a:rPr lang="ru-RU" sz="1400" dirty="0" err="1"/>
              <a:t>недоотпуска</a:t>
            </a:r>
            <a:r>
              <a:rPr lang="ru-RU" sz="1400" dirty="0"/>
              <a:t> э/э – 24 млн. руб</a:t>
            </a:r>
            <a:r>
              <a:rPr lang="ru-RU" sz="1400" dirty="0" smtClean="0"/>
              <a:t>./год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Повышение эффективности капвложений </a:t>
            </a:r>
            <a:r>
              <a:rPr lang="ru-RU" sz="1400" dirty="0" smtClean="0"/>
              <a:t>– 472 </a:t>
            </a:r>
            <a:r>
              <a:rPr lang="ru-RU" sz="1400" dirty="0"/>
              <a:t>млн. руб</a:t>
            </a:r>
            <a:r>
              <a:rPr lang="ru-RU" sz="1400" dirty="0" smtClean="0"/>
              <a:t>./год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Снижение затрат на ремонтно-восстановительные </a:t>
            </a:r>
            <a:r>
              <a:rPr lang="ru-RU" sz="1400" dirty="0" smtClean="0"/>
              <a:t>работы – 113 </a:t>
            </a:r>
            <a:r>
              <a:rPr lang="ru-RU" sz="1400" dirty="0"/>
              <a:t>млн. руб./</a:t>
            </a:r>
            <a:r>
              <a:rPr lang="ru-RU" sz="1400" dirty="0" smtClean="0"/>
              <a:t>год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Сокращение складских </a:t>
            </a:r>
            <a:r>
              <a:rPr lang="ru-RU" sz="1400" dirty="0" smtClean="0"/>
              <a:t>остатков – 27 </a:t>
            </a:r>
            <a:r>
              <a:rPr lang="ru-RU" sz="1400" dirty="0"/>
              <a:t>млн. руб./</a:t>
            </a:r>
            <a:r>
              <a:rPr lang="ru-RU" sz="1400" dirty="0" smtClean="0"/>
              <a:t>год</a:t>
            </a:r>
            <a:endParaRPr lang="ru-RU" sz="14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652121" y="5071649"/>
            <a:ext cx="2736304" cy="58959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/>
              <a:t>Снижение </a:t>
            </a:r>
            <a:r>
              <a:rPr lang="en-US" sz="1400" b="1" dirty="0" smtClean="0"/>
              <a:t>SAIFI</a:t>
            </a:r>
            <a:r>
              <a:rPr lang="ru-RU" sz="1400" b="1" dirty="0" smtClean="0"/>
              <a:t>/</a:t>
            </a:r>
            <a:r>
              <a:rPr lang="en-US" sz="1400" b="1" dirty="0" smtClean="0"/>
              <a:t>SAIDI</a:t>
            </a:r>
            <a:endParaRPr lang="en-US" sz="1400" b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55576" y="3782272"/>
            <a:ext cx="4748598" cy="187897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 smtClean="0"/>
              <a:t>Оптимизация ФОТ </a:t>
            </a:r>
            <a:r>
              <a:rPr lang="ru-RU" sz="1600" b="1" dirty="0" smtClean="0">
                <a:solidFill>
                  <a:srgbClr val="FF0000"/>
                </a:solidFill>
              </a:rPr>
              <a:t>223</a:t>
            </a:r>
            <a:r>
              <a:rPr lang="ru-RU" sz="1600" b="1" dirty="0" smtClean="0"/>
              <a:t> </a:t>
            </a:r>
            <a:r>
              <a:rPr lang="ru-RU" sz="1600" b="1" dirty="0"/>
              <a:t>млн. руб./год</a:t>
            </a:r>
            <a:endParaRPr lang="ru-RU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Сокращение </a:t>
            </a:r>
            <a:r>
              <a:rPr lang="ru-RU" sz="1400" dirty="0"/>
              <a:t>трудозатрат на выявление </a:t>
            </a:r>
            <a:r>
              <a:rPr lang="ru-RU" sz="1400" dirty="0" err="1"/>
              <a:t>безучетного</a:t>
            </a:r>
            <a:r>
              <a:rPr lang="ru-RU" sz="1400" dirty="0"/>
              <a:t> и бездоговорного потребления электроэнергии</a:t>
            </a:r>
            <a:r>
              <a:rPr lang="en-US" sz="1400" dirty="0" smtClean="0"/>
              <a:t> </a:t>
            </a:r>
            <a:r>
              <a:rPr lang="ru-RU" sz="1400" dirty="0"/>
              <a:t>–</a:t>
            </a:r>
            <a:r>
              <a:rPr lang="en-US" sz="1400" dirty="0" smtClean="0"/>
              <a:t> </a:t>
            </a:r>
            <a:r>
              <a:rPr lang="ru-RU" sz="1400" dirty="0" smtClean="0"/>
              <a:t>36 </a:t>
            </a:r>
            <a:r>
              <a:rPr lang="ru-RU" sz="1400" dirty="0"/>
              <a:t>млн. руб</a:t>
            </a:r>
            <a:r>
              <a:rPr lang="ru-RU" sz="1400" dirty="0" smtClean="0"/>
              <a:t>./год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Сокращение трудозатрат </a:t>
            </a:r>
            <a:r>
              <a:rPr lang="ru-RU" sz="1400" dirty="0" smtClean="0"/>
              <a:t>на разработку ПСД – 11 </a:t>
            </a:r>
            <a:r>
              <a:rPr lang="ru-RU" sz="1400" dirty="0" err="1" smtClean="0"/>
              <a:t>млн.руб</a:t>
            </a:r>
            <a:r>
              <a:rPr lang="ru-RU" sz="1400" dirty="0" smtClean="0"/>
              <a:t>./год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Сокращение трудозатрат </a:t>
            </a:r>
            <a:r>
              <a:rPr lang="ru-RU" sz="1400" dirty="0" smtClean="0"/>
              <a:t>на оперативно-технологическое и ситуационное управление – 176 </a:t>
            </a:r>
            <a:r>
              <a:rPr lang="ru-RU" sz="1400" dirty="0" err="1"/>
              <a:t>млн.руб</a:t>
            </a:r>
            <a:r>
              <a:rPr lang="ru-RU" sz="1400" dirty="0"/>
              <a:t>./</a:t>
            </a:r>
            <a:r>
              <a:rPr lang="ru-RU" sz="1400" dirty="0" smtClean="0"/>
              <a:t>год</a:t>
            </a:r>
            <a:endParaRPr lang="ru-RU" sz="14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652121" y="3782273"/>
            <a:ext cx="2736304" cy="115889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/>
              <a:t>Повышение инвестиционной привлекательности региона, </a:t>
            </a:r>
            <a:br>
              <a:rPr lang="ru-RU" sz="1400" b="1" dirty="0"/>
            </a:br>
            <a:r>
              <a:rPr lang="ru-RU" sz="1400" b="1" dirty="0"/>
              <a:t>улучшение в рейтинге </a:t>
            </a:r>
            <a:r>
              <a:rPr lang="ru-RU" sz="1400" b="1" dirty="0" err="1"/>
              <a:t>Doing</a:t>
            </a:r>
            <a:r>
              <a:rPr lang="ru-RU" sz="1400" b="1" dirty="0"/>
              <a:t> </a:t>
            </a:r>
            <a:r>
              <a:rPr lang="ru-RU" sz="1400" b="1" dirty="0" err="1" smtClean="0"/>
              <a:t>Business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50907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Резюме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2"/>
            <a:ext cx="8421960" cy="4392488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 smtClean="0"/>
              <a:t>Срок реализации проекта: </a:t>
            </a:r>
            <a:r>
              <a:rPr lang="ru-RU" sz="2400" b="1" dirty="0" smtClean="0">
                <a:solidFill>
                  <a:srgbClr val="A50021"/>
                </a:solidFill>
              </a:rPr>
              <a:t>4-5</a:t>
            </a:r>
            <a:r>
              <a:rPr lang="ru-RU" sz="2400" dirty="0" smtClean="0"/>
              <a:t> лет с учетом внедрения;</a:t>
            </a:r>
          </a:p>
          <a:p>
            <a:r>
              <a:rPr lang="ru-RU" sz="2400" dirty="0" smtClean="0"/>
              <a:t>Окупаемость проекта </a:t>
            </a:r>
            <a:r>
              <a:rPr lang="ru-RU" sz="2400" b="1" dirty="0" smtClean="0">
                <a:solidFill>
                  <a:srgbClr val="A50021"/>
                </a:solidFill>
              </a:rPr>
              <a:t>1-1,5</a:t>
            </a:r>
            <a:r>
              <a:rPr lang="ru-RU" sz="2400" dirty="0" smtClean="0"/>
              <a:t> года;</a:t>
            </a:r>
          </a:p>
          <a:p>
            <a:r>
              <a:rPr lang="ru-RU" sz="2400" dirty="0"/>
              <a:t>Оптимизация ФОТ </a:t>
            </a:r>
            <a:r>
              <a:rPr lang="ru-RU" sz="2400" b="1" dirty="0">
                <a:solidFill>
                  <a:srgbClr val="A50021"/>
                </a:solidFill>
              </a:rPr>
              <a:t>223</a:t>
            </a:r>
            <a:r>
              <a:rPr lang="ru-RU" sz="2400" dirty="0"/>
              <a:t> млн. руб./</a:t>
            </a:r>
            <a:r>
              <a:rPr lang="ru-RU" sz="2400" dirty="0" smtClean="0"/>
              <a:t>год;</a:t>
            </a:r>
            <a:endParaRPr lang="ru-RU" sz="2400" dirty="0"/>
          </a:p>
          <a:p>
            <a:r>
              <a:rPr lang="ru-RU" sz="2400" dirty="0"/>
              <a:t>Экономический эффект </a:t>
            </a:r>
            <a:r>
              <a:rPr lang="ru-RU" sz="2400" b="1" dirty="0">
                <a:solidFill>
                  <a:srgbClr val="A50021"/>
                </a:solidFill>
              </a:rPr>
              <a:t>1031</a:t>
            </a:r>
            <a:r>
              <a:rPr lang="ru-RU" sz="2400" b="1" dirty="0"/>
              <a:t> </a:t>
            </a:r>
            <a:r>
              <a:rPr lang="ru-RU" sz="2400" dirty="0"/>
              <a:t>млн. руб./</a:t>
            </a:r>
            <a:r>
              <a:rPr lang="ru-RU" sz="2400" dirty="0" smtClean="0"/>
              <a:t>год</a:t>
            </a:r>
            <a:br>
              <a:rPr lang="ru-RU" sz="2400" dirty="0" smtClean="0"/>
            </a:br>
            <a:r>
              <a:rPr lang="ru-RU" sz="2400" dirty="0" smtClean="0"/>
              <a:t>	</a:t>
            </a:r>
            <a:r>
              <a:rPr lang="en-US" sz="2400" dirty="0" smtClean="0"/>
              <a:t>~ </a:t>
            </a:r>
            <a:r>
              <a:rPr lang="ru-RU" sz="2400" b="1" dirty="0" smtClean="0">
                <a:solidFill>
                  <a:srgbClr val="A50021"/>
                </a:solidFill>
              </a:rPr>
              <a:t>10</a:t>
            </a:r>
            <a:r>
              <a:rPr lang="ru-RU" sz="2400" dirty="0" smtClean="0"/>
              <a:t>% инвестиционной программы развития ОАО «МРСК Урала»;</a:t>
            </a:r>
          </a:p>
          <a:p>
            <a:endParaRPr lang="ru-RU" sz="2400" dirty="0" smtClean="0"/>
          </a:p>
          <a:p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Прорыв: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ru-RU" sz="2400" dirty="0" smtClean="0"/>
              <a:t>Применение </a:t>
            </a:r>
            <a:r>
              <a:rPr lang="en-US" sz="2400" b="1" dirty="0" smtClean="0">
                <a:solidFill>
                  <a:srgbClr val="A50021"/>
                </a:solidFill>
              </a:rPr>
              <a:t>Big Data</a:t>
            </a:r>
            <a:r>
              <a:rPr lang="en-US" sz="2400" dirty="0" smtClean="0"/>
              <a:t> </a:t>
            </a:r>
            <a:r>
              <a:rPr lang="ru-RU" sz="2400" dirty="0" smtClean="0"/>
              <a:t>и </a:t>
            </a:r>
            <a:r>
              <a:rPr lang="en-US" sz="2400" b="1" dirty="0" smtClean="0">
                <a:solidFill>
                  <a:srgbClr val="A50021"/>
                </a:solidFill>
              </a:rPr>
              <a:t>AI</a:t>
            </a:r>
            <a:r>
              <a:rPr lang="en-US" sz="2400" dirty="0" smtClean="0"/>
              <a:t> </a:t>
            </a:r>
            <a:r>
              <a:rPr lang="ru-RU" sz="2400" dirty="0" smtClean="0"/>
              <a:t>в </a:t>
            </a:r>
            <a:r>
              <a:rPr lang="ru-RU" sz="2400" b="1" dirty="0" smtClean="0">
                <a:solidFill>
                  <a:srgbClr val="A50021"/>
                </a:solidFill>
              </a:rPr>
              <a:t>ОАО «МРСК Урала»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</a:p>
          <a:p>
            <a:pPr marL="0" indent="0" algn="r">
              <a:lnSpc>
                <a:spcPct val="170000"/>
              </a:lnSpc>
              <a:buNone/>
            </a:pPr>
            <a:r>
              <a:rPr lang="ru-RU" sz="2400" dirty="0" smtClean="0"/>
              <a:t>с </a:t>
            </a:r>
            <a:r>
              <a:rPr lang="ru-RU" sz="2400" b="1" dirty="0" smtClean="0">
                <a:solidFill>
                  <a:srgbClr val="A50021"/>
                </a:solidFill>
              </a:rPr>
              <a:t>существенным экономическим эффектом</a:t>
            </a:r>
            <a:r>
              <a:rPr lang="ru-RU" sz="2400" dirty="0" smtClean="0"/>
              <a:t>.</a:t>
            </a:r>
            <a:endParaRPr lang="ru-RU" sz="2400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16810-1936-44C4-B643-8211257C56C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62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16810-1936-44C4-B643-8211257C56C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9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 МСРК Урала шаблон">
  <a:themeElements>
    <a:clrScheme name="Презентация МРСК Урал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F497D"/>
      </a:accent1>
      <a:accent2>
        <a:srgbClr val="8EB4E3"/>
      </a:accent2>
      <a:accent3>
        <a:srgbClr val="BFBFBF"/>
      </a:accent3>
      <a:accent4>
        <a:srgbClr val="F79646"/>
      </a:accent4>
      <a:accent5>
        <a:srgbClr val="4F81BD"/>
      </a:accent5>
      <a:accent6>
        <a:srgbClr val="4BACC6"/>
      </a:accent6>
      <a:hlink>
        <a:srgbClr val="000000"/>
      </a:hlink>
      <a:folHlink>
        <a:srgbClr val="C0504D"/>
      </a:folHlink>
    </a:clrScheme>
    <a:fontScheme name="Презентация МРСК Урала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 Свердловэнерго шаблон" id="{E01A58C9-1644-4BC2-9EF3-7106C6C8967A}" vid="{DE19F80E-9374-44BE-96F1-BEC30C2E546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МСРК Урала шаблон</Template>
  <TotalTime>4682</TotalTime>
  <Words>736</Words>
  <Application>Microsoft Office PowerPoint</Application>
  <PresentationFormat>Экран (4:3)</PresentationFormat>
  <Paragraphs>192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Arial Narrow</vt:lpstr>
      <vt:lpstr>Calibri</vt:lpstr>
      <vt:lpstr>Презентация МСРК Урала шаблон</vt:lpstr>
      <vt:lpstr>ЦИФРОВАЯ трансформация  с использованием Big Data и AI</vt:lpstr>
      <vt:lpstr>Основные направления цифровизациИ</vt:lpstr>
      <vt:lpstr>Основные направления Концепции «Цифровая трансформация 2030»</vt:lpstr>
      <vt:lpstr>Цель проекта</vt:lpstr>
      <vt:lpstr>МИРОВОЙ ОПЫТ</vt:lpstr>
      <vt:lpstr>Ключевые Бизнес процессы мрск урала</vt:lpstr>
      <vt:lpstr>Инструментальная база</vt:lpstr>
      <vt:lpstr>Передача электроэнергии</vt:lpstr>
      <vt:lpstr>Технологическое присоединение потребителей</vt:lpstr>
      <vt:lpstr>Разработка проекта</vt:lpstr>
      <vt:lpstr>техническое обслуживание и ремонты/ технологическое перевооружение и реконструкция</vt:lpstr>
      <vt:lpstr>оперативно-технологическое и ситуационное управление</vt:lpstr>
      <vt:lpstr>Эффективность проекта</vt:lpstr>
      <vt:lpstr>Резюме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Трансформация в цифровое предприятие  (на примере электросетевого комплекса)</dc:title>
  <dc:creator>OPP</dc:creator>
  <cp:lastModifiedBy>user</cp:lastModifiedBy>
  <cp:revision>267</cp:revision>
  <dcterms:created xsi:type="dcterms:W3CDTF">2018-11-13T09:53:19Z</dcterms:created>
  <dcterms:modified xsi:type="dcterms:W3CDTF">2019-02-21T09:09:02Z</dcterms:modified>
</cp:coreProperties>
</file>