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 showSpecialPlsOnTitleSld="0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21" roundtripDataSignature="AMtx7mioQirWGPXI6JNCAvAvg185FI1IO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D0F34F94-A542-4BF5-997F-05DFF0F7D61D}">
  <a:tblStyle styleId="{D0F34F94-A542-4BF5-997F-05DFF0F7D61D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9EFF7"/>
          </a:solidFill>
        </a:fill>
      </a:tcStyle>
    </a:wholeTbl>
    <a:band1H>
      <a:tcTxStyle/>
      <a:tcStyle>
        <a:fill>
          <a:solidFill>
            <a:srgbClr val="D0DEEF"/>
          </a:solidFill>
        </a:fill>
      </a:tcStyle>
    </a:band1H>
    <a:band2H>
      <a:tcTxStyle/>
    </a:band2H>
    <a:band1V>
      <a:tcTxStyle/>
      <a:tcStyle>
        <a:fill>
          <a:solidFill>
            <a:srgbClr val="D0DEEF"/>
          </a:solidFill>
        </a:fill>
      </a:tcStyle>
    </a:band1V>
    <a:band2V>
      <a:tcTxStyle/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  <a:tblStyle styleId="{36BC567D-C09E-44DF-8491-2FE1FA8D7318}" styleName="Table_1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21" Type="http://customschemas.google.com/relationships/presentationmetadata" Target="meta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1.xml"/><Relationship Id="rId19" Type="http://schemas.openxmlformats.org/officeDocument/2006/relationships/slide" Target="slides/slide13.xml"/><Relationship Id="rId6" Type="http://schemas.openxmlformats.org/officeDocument/2006/relationships/notesMaster" Target="notesMasters/notesMaster1.xml"/><Relationship Id="rId18" Type="http://schemas.openxmlformats.org/officeDocument/2006/relationships/slide" Target="slides/slide12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ru-RU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8" name="Google Shape;28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5" name="Google Shape;35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gbd64962eee_0_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2" name="Google Shape;42;gbd64962eee_0_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bd64962eee_0_1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2" name="Google Shape;52;gbd64962eee_0_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bd64962eee_0_1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1" name="Google Shape;61;gbd64962eee_0_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9" name="Google Shape;89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7" name="Google Shape;107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ba70d54a5f_0_29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ba70d54a5f_0_29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gba70d54a5f_0_29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3" name="Google Shape;143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ba70d54a5f_0_27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4" name="Google Shape;164;gba70d54a5f_0_27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ba70d54a5f_0_30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ba70d54a5f_0_30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gba70d54a5f_0_30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ba70d54a5f_0_24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ba70d54a5f_0_24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" name="Google Shape;200;gba70d54a5f_0_24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Relationship Id="rId3" Type="http://schemas.openxmlformats.org/officeDocument/2006/relationships/image" Target="../media/image4.png"/><Relationship Id="rId4" Type="http://schemas.openxmlformats.org/officeDocument/2006/relationships/image" Target="../media/image13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>
  <p:cSld name="Титульный слайд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-2296886"/>
            <a:ext cx="12209146" cy="9154886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11"/>
          <p:cNvSpPr txBox="1"/>
          <p:nvPr>
            <p:ph type="ctrTitle"/>
          </p:nvPr>
        </p:nvSpPr>
        <p:spPr>
          <a:xfrm>
            <a:off x="3097332" y="1086757"/>
            <a:ext cx="8186057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 Rounded"/>
              <a:buNone/>
              <a:defRPr sz="3600">
                <a:solidFill>
                  <a:schemeClr val="lt1"/>
                </a:solidFill>
                <a:latin typeface="Arial Rounded"/>
                <a:ea typeface="Arial Rounded"/>
                <a:cs typeface="Arial Rounded"/>
                <a:sym typeface="Arial Rounde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id="18" name="Google Shape;18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32669" y="476131"/>
            <a:ext cx="2950720" cy="646232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11"/>
          <p:cNvSpPr txBox="1"/>
          <p:nvPr>
            <p:ph idx="12" type="sldNum"/>
          </p:nvPr>
        </p:nvSpPr>
        <p:spPr>
          <a:xfrm>
            <a:off x="11409045" y="6333134"/>
            <a:ext cx="731700" cy="525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>
            <a:lvl1pPr lvl="0">
              <a:buNone/>
              <a:defRPr sz="1300">
                <a:solidFill>
                  <a:schemeClr val="dk1"/>
                </a:solidFill>
              </a:defRPr>
            </a:lvl1pPr>
            <a:lvl2pPr lvl="1">
              <a:buNone/>
              <a:defRPr sz="1300">
                <a:solidFill>
                  <a:schemeClr val="dk1"/>
                </a:solidFill>
              </a:defRPr>
            </a:lvl2pPr>
            <a:lvl3pPr lvl="2">
              <a:buNone/>
              <a:defRPr sz="1300">
                <a:solidFill>
                  <a:schemeClr val="dk1"/>
                </a:solidFill>
              </a:defRPr>
            </a:lvl3pPr>
            <a:lvl4pPr lvl="3">
              <a:buNone/>
              <a:defRPr sz="1300">
                <a:solidFill>
                  <a:schemeClr val="dk1"/>
                </a:solidFill>
              </a:defRPr>
            </a:lvl4pPr>
            <a:lvl5pPr lvl="4">
              <a:buNone/>
              <a:defRPr sz="1300">
                <a:solidFill>
                  <a:schemeClr val="dk1"/>
                </a:solidFill>
              </a:defRPr>
            </a:lvl5pPr>
            <a:lvl6pPr lvl="5">
              <a:buNone/>
              <a:defRPr sz="1300">
                <a:solidFill>
                  <a:schemeClr val="dk1"/>
                </a:solidFill>
              </a:defRPr>
            </a:lvl6pPr>
            <a:lvl7pPr lvl="6">
              <a:buNone/>
              <a:defRPr sz="1300">
                <a:solidFill>
                  <a:schemeClr val="dk1"/>
                </a:solidFill>
              </a:defRPr>
            </a:lvl7pPr>
            <a:lvl8pPr lvl="7">
              <a:buNone/>
              <a:defRPr sz="1300">
                <a:solidFill>
                  <a:schemeClr val="dk1"/>
                </a:solidFill>
              </a:defRPr>
            </a:lvl8pPr>
            <a:lvl9pPr lvl="8">
              <a:buNone/>
              <a:defRPr sz="1300">
                <a:solidFill>
                  <a:schemeClr val="dk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>
  <p:cSld name="Заголовок и объект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22" name="Google Shape;22;p1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6376841"/>
            <a:ext cx="12192000" cy="48115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23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29806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24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35429" y="229688"/>
            <a:ext cx="3363686" cy="1170333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Google Shape;25;p12"/>
          <p:cNvSpPr txBox="1"/>
          <p:nvPr>
            <p:ph idx="12" type="sldNum"/>
          </p:nvPr>
        </p:nvSpPr>
        <p:spPr>
          <a:xfrm>
            <a:off x="11409045" y="6333134"/>
            <a:ext cx="731700" cy="525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>
            <a:lvl1pPr lvl="0">
              <a:buNone/>
              <a:defRPr sz="1300">
                <a:solidFill>
                  <a:schemeClr val="dk1"/>
                </a:solidFill>
              </a:defRPr>
            </a:lvl1pPr>
            <a:lvl2pPr lvl="1">
              <a:buNone/>
              <a:defRPr sz="1300">
                <a:solidFill>
                  <a:schemeClr val="dk1"/>
                </a:solidFill>
              </a:defRPr>
            </a:lvl2pPr>
            <a:lvl3pPr lvl="2">
              <a:buNone/>
              <a:defRPr sz="1300">
                <a:solidFill>
                  <a:schemeClr val="dk1"/>
                </a:solidFill>
              </a:defRPr>
            </a:lvl3pPr>
            <a:lvl4pPr lvl="3">
              <a:buNone/>
              <a:defRPr sz="1300">
                <a:solidFill>
                  <a:schemeClr val="dk1"/>
                </a:solidFill>
              </a:defRPr>
            </a:lvl4pPr>
            <a:lvl5pPr lvl="4">
              <a:buNone/>
              <a:defRPr sz="1300">
                <a:solidFill>
                  <a:schemeClr val="dk1"/>
                </a:solidFill>
              </a:defRPr>
            </a:lvl5pPr>
            <a:lvl6pPr lvl="5">
              <a:buNone/>
              <a:defRPr sz="1300">
                <a:solidFill>
                  <a:schemeClr val="dk1"/>
                </a:solidFill>
              </a:defRPr>
            </a:lvl6pPr>
            <a:lvl7pPr lvl="6">
              <a:buNone/>
              <a:defRPr sz="1300">
                <a:solidFill>
                  <a:schemeClr val="dk1"/>
                </a:solidFill>
              </a:defRPr>
            </a:lvl7pPr>
            <a:lvl8pPr lvl="7">
              <a:buNone/>
              <a:defRPr sz="1300">
                <a:solidFill>
                  <a:schemeClr val="dk1"/>
                </a:solidFill>
              </a:defRPr>
            </a:lvl8pPr>
            <a:lvl9pPr lvl="8">
              <a:buNone/>
              <a:defRPr sz="1300">
                <a:solidFill>
                  <a:schemeClr val="dk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0"/>
          <p:cNvSpPr txBox="1"/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0"/>
          <p:cNvSpPr txBox="1"/>
          <p:nvPr>
            <p:ph idx="10" type="dt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0"/>
          <p:cNvSpPr txBox="1"/>
          <p:nvPr>
            <p:ph idx="11" type="ftr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0"/>
          <p:cNvSpPr txBox="1"/>
          <p:nvPr>
            <p:ph idx="12" type="sldNum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7.jpg"/><Relationship Id="rId4" Type="http://schemas.openxmlformats.org/officeDocument/2006/relationships/image" Target="../media/image3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2.jpg"/><Relationship Id="rId4" Type="http://schemas.openxmlformats.org/officeDocument/2006/relationships/image" Target="../media/image3.jpg"/><Relationship Id="rId5" Type="http://schemas.openxmlformats.org/officeDocument/2006/relationships/image" Target="../media/image16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1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1.png"/><Relationship Id="rId4" Type="http://schemas.openxmlformats.org/officeDocument/2006/relationships/image" Target="../media/image9.png"/><Relationship Id="rId5" Type="http://schemas.openxmlformats.org/officeDocument/2006/relationships/image" Target="../media/image1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4.jpg"/><Relationship Id="rId4" Type="http://schemas.openxmlformats.org/officeDocument/2006/relationships/image" Target="../media/image19.jpg"/><Relationship Id="rId9" Type="http://schemas.openxmlformats.org/officeDocument/2006/relationships/image" Target="../media/image20.png"/><Relationship Id="rId5" Type="http://schemas.openxmlformats.org/officeDocument/2006/relationships/image" Target="../media/image7.jpg"/><Relationship Id="rId6" Type="http://schemas.openxmlformats.org/officeDocument/2006/relationships/image" Target="../media/image28.jpg"/><Relationship Id="rId7" Type="http://schemas.openxmlformats.org/officeDocument/2006/relationships/image" Target="../media/image35.jpg"/><Relationship Id="rId8" Type="http://schemas.openxmlformats.org/officeDocument/2006/relationships/image" Target="../media/image18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9.png"/><Relationship Id="rId4" Type="http://schemas.openxmlformats.org/officeDocument/2006/relationships/image" Target="../media/image23.png"/><Relationship Id="rId5" Type="http://schemas.openxmlformats.org/officeDocument/2006/relationships/image" Target="../media/image22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2.png"/><Relationship Id="rId4" Type="http://schemas.openxmlformats.org/officeDocument/2006/relationships/image" Target="../media/image25.png"/><Relationship Id="rId5" Type="http://schemas.openxmlformats.org/officeDocument/2006/relationships/image" Target="../media/image26.png"/><Relationship Id="rId6" Type="http://schemas.openxmlformats.org/officeDocument/2006/relationships/image" Target="../media/image27.png"/><Relationship Id="rId7" Type="http://schemas.openxmlformats.org/officeDocument/2006/relationships/image" Target="../media/image30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4.jpg"/><Relationship Id="rId4" Type="http://schemas.openxmlformats.org/officeDocument/2006/relationships/image" Target="../media/image3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"/>
          <p:cNvSpPr txBox="1"/>
          <p:nvPr>
            <p:ph idx="4294967295" type="subTitle"/>
          </p:nvPr>
        </p:nvSpPr>
        <p:spPr>
          <a:xfrm>
            <a:off x="5414956" y="1705602"/>
            <a:ext cx="7152900" cy="3539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b="1" i="0" lang="ru-RU" sz="35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Облачная инфраструктура </a:t>
            </a:r>
            <a:endParaRPr b="1" i="0" sz="35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b="1" i="0" lang="ru-RU" sz="35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с применением нейросетей</a:t>
            </a:r>
            <a:r>
              <a:rPr b="1" i="0" lang="ru-RU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1" i="0" sz="3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t/>
            </a:r>
            <a:endParaRPr b="1" i="0" sz="3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" name="Google Shape;31;p1"/>
          <p:cNvSpPr txBox="1"/>
          <p:nvPr/>
        </p:nvSpPr>
        <p:spPr>
          <a:xfrm>
            <a:off x="5944550" y="3753200"/>
            <a:ext cx="54141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ru-RU" sz="2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Тысяча рабочих мест </a:t>
            </a:r>
            <a:endParaRPr b="1" i="0" sz="23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lang="ru-RU" sz="2300">
                <a:solidFill>
                  <a:schemeClr val="lt1"/>
                </a:solidFill>
              </a:rPr>
              <a:t>в </a:t>
            </a:r>
            <a:r>
              <a:rPr b="1" i="0" lang="ru-RU" sz="2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один клик</a:t>
            </a:r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2" name="Google Shape;32;p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97750" y="4121250"/>
            <a:ext cx="1958424" cy="19584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2"/>
          <p:cNvSpPr txBox="1"/>
          <p:nvPr>
            <p:ph idx="1" type="body"/>
          </p:nvPr>
        </p:nvSpPr>
        <p:spPr>
          <a:xfrm>
            <a:off x="130275" y="1279924"/>
            <a:ext cx="11884200" cy="500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ru-RU" sz="3200"/>
              <a:t>Мы – мультисервисный </a:t>
            </a:r>
            <a:endParaRPr b="1" sz="3200"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ru-RU" sz="3200"/>
              <a:t>оператор </a:t>
            </a:r>
            <a:endParaRPr b="1" sz="3200"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ru-RU" sz="3200"/>
              <a:t>связи</a:t>
            </a:r>
            <a:endParaRPr b="1" sz="3200"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sz="2600"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sz="2500"/>
              <a:t>Предоставляем телекоммуникационные </a:t>
            </a:r>
            <a:endParaRPr sz="2500"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sz="2500"/>
              <a:t>услуги на базе собственной </a:t>
            </a:r>
            <a:endParaRPr sz="2500"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sz="2500"/>
              <a:t>магистральной и опорной сетей</a:t>
            </a:r>
            <a:endParaRPr/>
          </a:p>
        </p:txBody>
      </p:sp>
      <p:pic>
        <p:nvPicPr>
          <p:cNvPr id="38" name="Google Shape;38;p2"/>
          <p:cNvPicPr preferRelativeResize="0"/>
          <p:nvPr/>
        </p:nvPicPr>
        <p:blipFill rotWithShape="1">
          <a:blip r:embed="rId3">
            <a:alphaModFix/>
          </a:blip>
          <a:srcRect b="1090" l="0" r="0" t="2393"/>
          <a:stretch/>
        </p:blipFill>
        <p:spPr>
          <a:xfrm>
            <a:off x="5360900" y="666450"/>
            <a:ext cx="6831100" cy="5697075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2"/>
          <p:cNvSpPr txBox="1"/>
          <p:nvPr>
            <p:ph idx="12" type="sldNum"/>
          </p:nvPr>
        </p:nvSpPr>
        <p:spPr>
          <a:xfrm>
            <a:off x="11460295" y="6410984"/>
            <a:ext cx="731700" cy="525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500">
                <a:solidFill>
                  <a:srgbClr val="FFFFFF"/>
                </a:solidFill>
              </a:rPr>
              <a:t>     1</a:t>
            </a:r>
            <a:endParaRPr b="1" sz="25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gbd64962eee_0_1"/>
          <p:cNvSpPr txBox="1"/>
          <p:nvPr>
            <p:ph idx="1" type="body"/>
          </p:nvPr>
        </p:nvSpPr>
        <p:spPr>
          <a:xfrm>
            <a:off x="322476" y="1438199"/>
            <a:ext cx="10515600" cy="48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ru-RU"/>
              <a:t>ПРОБЛЕМАТИКА:</a:t>
            </a:r>
            <a:endParaRPr b="1"/>
          </a:p>
          <a:p>
            <a:pPr indent="-38735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500"/>
              <a:buAutoNum type="arabicPeriod"/>
            </a:pPr>
            <a:r>
              <a:rPr lang="ru-RU" sz="2500"/>
              <a:t>Быстрый темп роста компании на 20% ежегодно сопровождается затратами на обеспечение сотрудников орг.техникой и софтом</a:t>
            </a:r>
            <a:endParaRPr sz="25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800"/>
          </a:p>
          <a:p>
            <a:pPr indent="-38735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500"/>
              <a:buAutoNum type="arabicPeriod"/>
            </a:pPr>
            <a:r>
              <a:rPr lang="ru-RU" sz="2500"/>
              <a:t>Увеличение численности сотрудников требует оптимизации процесса ввода новичка в работу</a:t>
            </a:r>
            <a:endParaRPr sz="25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800"/>
          </a:p>
          <a:p>
            <a:pPr indent="-38735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500"/>
              <a:buAutoNum type="arabicPeriod"/>
            </a:pPr>
            <a:r>
              <a:rPr lang="ru-RU" sz="2500"/>
              <a:t>Большая филиальная сеть и удаленный формат работы – нет объективных данных для оценки производительности сотрудников</a:t>
            </a:r>
            <a:endParaRPr/>
          </a:p>
        </p:txBody>
      </p:sp>
      <p:pic>
        <p:nvPicPr>
          <p:cNvPr id="45" name="Google Shape;45;gbd64962eee_0_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431495" y="959298"/>
            <a:ext cx="1189494" cy="1118412"/>
          </a:xfrm>
          <a:prstGeom prst="rect">
            <a:avLst/>
          </a:prstGeom>
          <a:noFill/>
          <a:ln>
            <a:noFill/>
          </a:ln>
        </p:spPr>
      </p:pic>
      <p:pic>
        <p:nvPicPr>
          <p:cNvPr id="46" name="Google Shape;46;gbd64962eee_0_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373475" y="1954414"/>
            <a:ext cx="1550575" cy="1667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" name="Google Shape;47;gbd64962eee_0_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105525" y="3904515"/>
            <a:ext cx="2086475" cy="2121649"/>
          </a:xfrm>
          <a:prstGeom prst="rect">
            <a:avLst/>
          </a:prstGeom>
          <a:noFill/>
          <a:ln>
            <a:noFill/>
          </a:ln>
        </p:spPr>
      </p:pic>
      <p:sp>
        <p:nvSpPr>
          <p:cNvPr id="48" name="Google Shape;48;gbd64962eee_0_1"/>
          <p:cNvSpPr txBox="1"/>
          <p:nvPr/>
        </p:nvSpPr>
        <p:spPr>
          <a:xfrm>
            <a:off x="1420307" y="5164399"/>
            <a:ext cx="7452987" cy="861774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25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Рост бизнеса и изменения внешней среды требуют качественно иного подхода к организации труда</a:t>
            </a:r>
            <a:endParaRPr b="0" i="0" sz="2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" name="Google Shape;49;gbd64962eee_0_1"/>
          <p:cNvSpPr txBox="1"/>
          <p:nvPr>
            <p:ph idx="12" type="sldNum"/>
          </p:nvPr>
        </p:nvSpPr>
        <p:spPr>
          <a:xfrm>
            <a:off x="11460295" y="6333009"/>
            <a:ext cx="731700" cy="525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>
                <a:solidFill>
                  <a:srgbClr val="FFFFFF"/>
                </a:solidFill>
              </a:rPr>
              <a:t>2</a:t>
            </a:r>
            <a:endParaRPr sz="25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gbd64962eee_0_10"/>
          <p:cNvSpPr txBox="1"/>
          <p:nvPr>
            <p:ph idx="1" type="body"/>
          </p:nvPr>
        </p:nvSpPr>
        <p:spPr>
          <a:xfrm>
            <a:off x="465175" y="1278631"/>
            <a:ext cx="10515600" cy="48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ru-RU"/>
              <a:t>ПРЕДЛАГАЕМОЕ РЕШЕНИЕ</a:t>
            </a:r>
            <a:endParaRPr b="1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b="1"/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ru-RU" sz="2500"/>
              <a:t>ОБЛАЧНАЯ ИНФРАСТРУКТУРА</a:t>
            </a:r>
            <a:r>
              <a:rPr lang="ru-RU" sz="2500"/>
              <a:t> и </a:t>
            </a:r>
            <a:r>
              <a:rPr b="1" lang="ru-RU" sz="2500"/>
              <a:t>НЕЙРОСЕТЬ</a:t>
            </a:r>
            <a:endParaRPr b="1" sz="25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b="1" sz="25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b="1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b="1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b="1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pic>
        <p:nvPicPr>
          <p:cNvPr id="55" name="Google Shape;55;gbd64962eee_0_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53019" y="2679490"/>
            <a:ext cx="8052159" cy="2997743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gbd64962eee_0_10"/>
          <p:cNvSpPr txBox="1"/>
          <p:nvPr/>
        </p:nvSpPr>
        <p:spPr>
          <a:xfrm>
            <a:off x="1352812" y="5287816"/>
            <a:ext cx="3244241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Создание виртуальных машин для сотрудников в любой точке мира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" name="Google Shape;57;gbd64962eee_0_10"/>
          <p:cNvSpPr txBox="1"/>
          <p:nvPr/>
        </p:nvSpPr>
        <p:spPr>
          <a:xfrm>
            <a:off x="6315205" y="5338973"/>
            <a:ext cx="489559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Анализ операций сотрудника для выделения мощностей и выработки рекомендаций для руководства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" name="Google Shape;58;gbd64962eee_0_10"/>
          <p:cNvSpPr txBox="1"/>
          <p:nvPr>
            <p:ph idx="12" type="sldNum"/>
          </p:nvPr>
        </p:nvSpPr>
        <p:spPr>
          <a:xfrm>
            <a:off x="11460295" y="6333009"/>
            <a:ext cx="731700" cy="525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>
                <a:solidFill>
                  <a:srgbClr val="FFFFFF"/>
                </a:solidFill>
              </a:rPr>
              <a:t>3</a:t>
            </a:r>
            <a:endParaRPr sz="25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bd64962eee_0_15"/>
          <p:cNvSpPr/>
          <p:nvPr/>
        </p:nvSpPr>
        <p:spPr>
          <a:xfrm>
            <a:off x="6340257" y="3438674"/>
            <a:ext cx="5058428" cy="658235"/>
          </a:xfrm>
          <a:prstGeom prst="rect">
            <a:avLst/>
          </a:prstGeom>
          <a:solidFill>
            <a:srgbClr val="00B050">
              <a:alpha val="14901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gbd64962eee_0_15"/>
          <p:cNvSpPr/>
          <p:nvPr/>
        </p:nvSpPr>
        <p:spPr>
          <a:xfrm>
            <a:off x="459278" y="3419688"/>
            <a:ext cx="4563659" cy="658235"/>
          </a:xfrm>
          <a:prstGeom prst="rect">
            <a:avLst/>
          </a:prstGeom>
          <a:solidFill>
            <a:srgbClr val="FF3131">
              <a:alpha val="14901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Google Shape;65;gbd64962eee_0_15"/>
          <p:cNvSpPr txBox="1"/>
          <p:nvPr/>
        </p:nvSpPr>
        <p:spPr>
          <a:xfrm>
            <a:off x="1440675" y="2843357"/>
            <a:ext cx="897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66" name="Google Shape;66;gbd64962eee_0_15"/>
          <p:cNvCxnSpPr/>
          <p:nvPr/>
        </p:nvCxnSpPr>
        <p:spPr>
          <a:xfrm>
            <a:off x="5761973" y="2116110"/>
            <a:ext cx="0" cy="3682652"/>
          </a:xfrm>
          <a:prstGeom prst="straightConnector1">
            <a:avLst/>
          </a:prstGeom>
          <a:noFill/>
          <a:ln cap="flat" cmpd="sng" w="76200">
            <a:solidFill>
              <a:srgbClr val="5597D3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7" name="Google Shape;67;gbd64962eee_0_15"/>
          <p:cNvSpPr txBox="1"/>
          <p:nvPr/>
        </p:nvSpPr>
        <p:spPr>
          <a:xfrm>
            <a:off x="1219780" y="1635644"/>
            <a:ext cx="3287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Стандартный сценарий</a:t>
            </a:r>
            <a:endParaRPr b="1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" name="Google Shape;68;gbd64962eee_0_15"/>
          <p:cNvSpPr txBox="1"/>
          <p:nvPr/>
        </p:nvSpPr>
        <p:spPr>
          <a:xfrm>
            <a:off x="295627" y="2189695"/>
            <a:ext cx="5135700" cy="1000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1" lang="ru-RU" sz="1800">
                <a:solidFill>
                  <a:srgbClr val="FF0000"/>
                </a:solidFill>
              </a:rPr>
              <a:t>Покупка</a:t>
            </a:r>
            <a:r>
              <a:rPr lang="ru-RU" sz="1800"/>
              <a:t> мощного ПК</a:t>
            </a:r>
            <a:endParaRPr sz="18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00"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1" lang="ru-RU" sz="1800">
                <a:solidFill>
                  <a:srgbClr val="FF0000"/>
                </a:solidFill>
              </a:rPr>
              <a:t>Работа системного администратора</a:t>
            </a:r>
            <a:r>
              <a:rPr lang="ru-RU" sz="1800"/>
              <a:t> по сборке и настройке ПК</a:t>
            </a:r>
            <a:endParaRPr/>
          </a:p>
        </p:txBody>
      </p:sp>
      <p:sp>
        <p:nvSpPr>
          <p:cNvPr id="69" name="Google Shape;69;gbd64962eee_0_15"/>
          <p:cNvSpPr txBox="1"/>
          <p:nvPr/>
        </p:nvSpPr>
        <p:spPr>
          <a:xfrm>
            <a:off x="6340258" y="2293307"/>
            <a:ext cx="5361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Выдача </a:t>
            </a:r>
            <a:r>
              <a:rPr b="1" i="0" lang="ru-RU" sz="1800" u="none" cap="none" strike="noStrike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стандартного ПК </a:t>
            </a:r>
            <a:endParaRPr sz="1800"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1" i="0" lang="ru-RU" sz="1800" u="none" cap="none" strike="noStrike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Вход</a:t>
            </a: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на облачный сервис и выбор софта</a:t>
            </a:r>
            <a:endParaRPr/>
          </a:p>
        </p:txBody>
      </p:sp>
      <p:sp>
        <p:nvSpPr>
          <p:cNvPr id="70" name="Google Shape;70;gbd64962eee_0_15"/>
          <p:cNvSpPr/>
          <p:nvPr/>
        </p:nvSpPr>
        <p:spPr>
          <a:xfrm>
            <a:off x="295577" y="4277551"/>
            <a:ext cx="5185800" cy="12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Обслуживание ПК </a:t>
            </a:r>
            <a:r>
              <a:rPr b="1" i="0" lang="ru-RU" sz="18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только</a:t>
            </a: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i="0" lang="ru-RU" sz="18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внутренними ресурсами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Быстрое моральное </a:t>
            </a:r>
            <a:r>
              <a:rPr b="1" i="0" lang="ru-RU" sz="18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устаревание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" name="Google Shape;71;gbd64962eee_0_15"/>
          <p:cNvSpPr txBox="1"/>
          <p:nvPr/>
        </p:nvSpPr>
        <p:spPr>
          <a:xfrm>
            <a:off x="459278" y="3547302"/>
            <a:ext cx="196279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800" u="sng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Старт работы</a:t>
            </a:r>
            <a:endParaRPr b="1" i="0" sz="1800" u="sng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" name="Google Shape;72;gbd64962eee_0_15"/>
          <p:cNvSpPr txBox="1"/>
          <p:nvPr/>
        </p:nvSpPr>
        <p:spPr>
          <a:xfrm>
            <a:off x="6340258" y="3546736"/>
            <a:ext cx="231731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800" u="sng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Старт работы</a:t>
            </a:r>
            <a:endParaRPr b="1" i="0" sz="1800" u="sng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" name="Google Shape;73;gbd64962eee_0_15"/>
          <p:cNvSpPr/>
          <p:nvPr/>
        </p:nvSpPr>
        <p:spPr>
          <a:xfrm>
            <a:off x="6340257" y="4278339"/>
            <a:ext cx="5361141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Обслуживание ПК на </a:t>
            </a:r>
            <a:r>
              <a:rPr b="1" i="0" lang="ru-RU" sz="1800" u="none" cap="none" strike="noStrike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аутсорс </a:t>
            </a:r>
            <a:r>
              <a:rPr b="0" i="0" lang="ru-RU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без риска утечки данных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Мощность и возраст техники </a:t>
            </a:r>
            <a:r>
              <a:rPr b="1" i="0" lang="ru-RU" sz="1800" u="none" cap="none" strike="noStrike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не влияет </a:t>
            </a: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на производительность и комфорт сотрудника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" name="Google Shape;74;gbd64962eee_0_15"/>
          <p:cNvSpPr txBox="1"/>
          <p:nvPr/>
        </p:nvSpPr>
        <p:spPr>
          <a:xfrm>
            <a:off x="2530258" y="3456078"/>
            <a:ext cx="2392471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r>
              <a:rPr b="0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рабочих дня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45 000 </a:t>
            </a:r>
            <a:r>
              <a:rPr b="0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руб/рабочее место</a:t>
            </a:r>
            <a:endParaRPr/>
          </a:p>
        </p:txBody>
      </p:sp>
      <p:sp>
        <p:nvSpPr>
          <p:cNvPr id="75" name="Google Shape;75;gbd64962eee_0_15"/>
          <p:cNvSpPr txBox="1"/>
          <p:nvPr/>
        </p:nvSpPr>
        <p:spPr>
          <a:xfrm>
            <a:off x="8795360" y="3507370"/>
            <a:ext cx="2392471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0,3</a:t>
            </a:r>
            <a:r>
              <a:rPr b="0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рабочих дня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25 000 </a:t>
            </a:r>
            <a:r>
              <a:rPr b="0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руб/рабочее место</a:t>
            </a:r>
            <a:endParaRPr/>
          </a:p>
        </p:txBody>
      </p:sp>
      <p:sp>
        <p:nvSpPr>
          <p:cNvPr id="76" name="Google Shape;76;gbd64962eee_0_15"/>
          <p:cNvSpPr/>
          <p:nvPr/>
        </p:nvSpPr>
        <p:spPr>
          <a:xfrm>
            <a:off x="498944" y="5461879"/>
            <a:ext cx="4563659" cy="658235"/>
          </a:xfrm>
          <a:prstGeom prst="rect">
            <a:avLst/>
          </a:prstGeom>
          <a:solidFill>
            <a:srgbClr val="FF3131">
              <a:alpha val="14901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" name="Google Shape;77;gbd64962eee_0_15"/>
          <p:cNvSpPr txBox="1"/>
          <p:nvPr/>
        </p:nvSpPr>
        <p:spPr>
          <a:xfrm>
            <a:off x="498944" y="5589493"/>
            <a:ext cx="196279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800" u="sng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Модернизация</a:t>
            </a:r>
            <a:endParaRPr b="1" i="0" sz="1800" u="sng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" name="Google Shape;78;gbd64962eee_0_15"/>
          <p:cNvSpPr txBox="1"/>
          <p:nvPr/>
        </p:nvSpPr>
        <p:spPr>
          <a:xfrm>
            <a:off x="2557398" y="5498269"/>
            <a:ext cx="2773646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r>
              <a:rPr b="0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года цикл работы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3 000 </a:t>
            </a:r>
            <a:r>
              <a:rPr b="0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руб/год обслуживание</a:t>
            </a:r>
            <a:endParaRPr/>
          </a:p>
        </p:txBody>
      </p:sp>
      <p:sp>
        <p:nvSpPr>
          <p:cNvPr id="79" name="Google Shape;79;gbd64962eee_0_15"/>
          <p:cNvSpPr/>
          <p:nvPr/>
        </p:nvSpPr>
        <p:spPr>
          <a:xfrm>
            <a:off x="6450904" y="5418235"/>
            <a:ext cx="5058428" cy="658235"/>
          </a:xfrm>
          <a:prstGeom prst="rect">
            <a:avLst/>
          </a:prstGeom>
          <a:solidFill>
            <a:srgbClr val="00B050">
              <a:alpha val="14901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" name="Google Shape;80;gbd64962eee_0_15"/>
          <p:cNvSpPr txBox="1"/>
          <p:nvPr/>
        </p:nvSpPr>
        <p:spPr>
          <a:xfrm>
            <a:off x="6450905" y="5526297"/>
            <a:ext cx="231731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800" u="sng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Модернизация</a:t>
            </a:r>
            <a:endParaRPr b="1" i="0" sz="1800" u="sng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" name="Google Shape;81;gbd64962eee_0_15"/>
          <p:cNvSpPr txBox="1"/>
          <p:nvPr/>
        </p:nvSpPr>
        <p:spPr>
          <a:xfrm>
            <a:off x="8805798" y="5486931"/>
            <a:ext cx="2530259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5-7</a:t>
            </a:r>
            <a:r>
              <a:rPr b="0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лет (срок службы)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1 250 </a:t>
            </a:r>
            <a:r>
              <a:rPr b="0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руб/год обслуживание</a:t>
            </a:r>
            <a:endParaRPr/>
          </a:p>
        </p:txBody>
      </p:sp>
      <p:sp>
        <p:nvSpPr>
          <p:cNvPr id="82" name="Google Shape;82;gbd64962eee_0_15"/>
          <p:cNvSpPr txBox="1"/>
          <p:nvPr/>
        </p:nvSpPr>
        <p:spPr>
          <a:xfrm>
            <a:off x="7249013" y="1481806"/>
            <a:ext cx="36930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Использование облачной инфраструктуры </a:t>
            </a:r>
            <a:endParaRPr b="1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" name="Google Shape;83;gbd64962eee_0_15"/>
          <p:cNvSpPr txBox="1"/>
          <p:nvPr>
            <p:ph idx="12" type="sldNum"/>
          </p:nvPr>
        </p:nvSpPr>
        <p:spPr>
          <a:xfrm>
            <a:off x="11460295" y="6333009"/>
            <a:ext cx="731700" cy="525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>
                <a:solidFill>
                  <a:srgbClr val="FFFFFF"/>
                </a:solidFill>
              </a:rPr>
              <a:t>4</a:t>
            </a:r>
            <a:endParaRPr sz="2500">
              <a:solidFill>
                <a:srgbClr val="FFFFFF"/>
              </a:solidFill>
            </a:endParaRPr>
          </a:p>
        </p:txBody>
      </p:sp>
      <p:sp>
        <p:nvSpPr>
          <p:cNvPr id="84" name="Google Shape;84;gbd64962eee_0_15"/>
          <p:cNvSpPr txBox="1"/>
          <p:nvPr/>
        </p:nvSpPr>
        <p:spPr>
          <a:xfrm>
            <a:off x="2678700" y="958600"/>
            <a:ext cx="63450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200">
                <a:latin typeface="Calibri"/>
                <a:ea typeface="Calibri"/>
                <a:cs typeface="Calibri"/>
                <a:sym typeface="Calibri"/>
              </a:rPr>
              <a:t>ЧТО ИЗМЕНИТ ОБЛАЧНАЯ ИНФРАСТРУКТУРА?</a:t>
            </a:r>
            <a:endParaRPr b="1" sz="2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gbd64962eee_0_15"/>
          <p:cNvSpPr/>
          <p:nvPr/>
        </p:nvSpPr>
        <p:spPr>
          <a:xfrm>
            <a:off x="1137076" y="1635645"/>
            <a:ext cx="3287400" cy="400200"/>
          </a:xfrm>
          <a:prstGeom prst="rect">
            <a:avLst/>
          </a:prstGeom>
          <a:solidFill>
            <a:srgbClr val="FF3131">
              <a:alpha val="149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gbd64962eee_0_15"/>
          <p:cNvSpPr/>
          <p:nvPr/>
        </p:nvSpPr>
        <p:spPr>
          <a:xfrm>
            <a:off x="7301675" y="1550525"/>
            <a:ext cx="3587700" cy="658200"/>
          </a:xfrm>
          <a:prstGeom prst="rect">
            <a:avLst/>
          </a:prstGeom>
          <a:solidFill>
            <a:srgbClr val="00B050">
              <a:alpha val="149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3"/>
          <p:cNvSpPr/>
          <p:nvPr/>
        </p:nvSpPr>
        <p:spPr>
          <a:xfrm>
            <a:off x="6271416" y="5085444"/>
            <a:ext cx="5320500" cy="1238100"/>
          </a:xfrm>
          <a:prstGeom prst="rect">
            <a:avLst/>
          </a:prstGeom>
          <a:solidFill>
            <a:srgbClr val="00B050">
              <a:alpha val="14901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13"/>
          <p:cNvSpPr/>
          <p:nvPr/>
        </p:nvSpPr>
        <p:spPr>
          <a:xfrm>
            <a:off x="377426" y="5142044"/>
            <a:ext cx="5022000" cy="871200"/>
          </a:xfrm>
          <a:prstGeom prst="rect">
            <a:avLst/>
          </a:prstGeom>
          <a:solidFill>
            <a:srgbClr val="FF3131">
              <a:alpha val="14901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13"/>
          <p:cNvSpPr txBox="1"/>
          <p:nvPr/>
        </p:nvSpPr>
        <p:spPr>
          <a:xfrm>
            <a:off x="1440675" y="2843357"/>
            <a:ext cx="897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94" name="Google Shape;94;p13"/>
          <p:cNvCxnSpPr/>
          <p:nvPr/>
        </p:nvCxnSpPr>
        <p:spPr>
          <a:xfrm>
            <a:off x="5761973" y="2116110"/>
            <a:ext cx="0" cy="3682652"/>
          </a:xfrm>
          <a:prstGeom prst="straightConnector1">
            <a:avLst/>
          </a:prstGeom>
          <a:noFill/>
          <a:ln cap="flat" cmpd="sng" w="76200">
            <a:solidFill>
              <a:srgbClr val="5597D3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95" name="Google Shape;95;p13"/>
          <p:cNvSpPr txBox="1"/>
          <p:nvPr/>
        </p:nvSpPr>
        <p:spPr>
          <a:xfrm>
            <a:off x="868499" y="1797838"/>
            <a:ext cx="37053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Стандартное управление производительностью</a:t>
            </a:r>
            <a:endParaRPr b="1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p13"/>
          <p:cNvSpPr txBox="1"/>
          <p:nvPr/>
        </p:nvSpPr>
        <p:spPr>
          <a:xfrm>
            <a:off x="212623" y="2647879"/>
            <a:ext cx="5391300" cy="207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Софт фиксирует только целевые действия сотрудника для управленческой отчетности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Инструмент анализа эффективности – обратная связь от сотрудников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0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Разнообразие софта не позволяет автоматически составить фото рабочего дня</a:t>
            </a:r>
            <a:endParaRPr/>
          </a:p>
        </p:txBody>
      </p:sp>
      <p:sp>
        <p:nvSpPr>
          <p:cNvPr id="97" name="Google Shape;97;p13"/>
          <p:cNvSpPr txBox="1"/>
          <p:nvPr/>
        </p:nvSpPr>
        <p:spPr>
          <a:xfrm>
            <a:off x="6254910" y="2843357"/>
            <a:ext cx="5599200" cy="17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Облачный сервис фиксирует </a:t>
            </a:r>
            <a:r>
              <a:rPr b="1" i="0" lang="ru-RU" sz="1800" u="none" cap="none" strike="noStrike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любое действие сотрудника</a:t>
            </a: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на уровне ПК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ru-RU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Система собирает большие данные и на их основе нейросеть дает </a:t>
            </a:r>
            <a:r>
              <a:rPr b="1" i="0" lang="ru-RU" sz="1800" u="none" cap="none" strike="noStrike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рекомендации </a:t>
            </a:r>
            <a:r>
              <a:rPr b="0" i="0" lang="ru-RU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по повышению эффективности работы</a:t>
            </a:r>
            <a:endParaRPr/>
          </a:p>
        </p:txBody>
      </p:sp>
      <p:sp>
        <p:nvSpPr>
          <p:cNvPr id="98" name="Google Shape;98;p13"/>
          <p:cNvSpPr txBox="1"/>
          <p:nvPr/>
        </p:nvSpPr>
        <p:spPr>
          <a:xfrm>
            <a:off x="475789" y="5208324"/>
            <a:ext cx="831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800" u="sng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Итог</a:t>
            </a:r>
            <a:endParaRPr b="1" i="0" sz="1800" u="sng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13"/>
          <p:cNvSpPr txBox="1"/>
          <p:nvPr/>
        </p:nvSpPr>
        <p:spPr>
          <a:xfrm>
            <a:off x="6419921" y="5085446"/>
            <a:ext cx="2317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800" u="sng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Итог</a:t>
            </a:r>
            <a:endParaRPr b="1" i="0" sz="1800" u="sng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13"/>
          <p:cNvSpPr txBox="1"/>
          <p:nvPr/>
        </p:nvSpPr>
        <p:spPr>
          <a:xfrm>
            <a:off x="1763584" y="5208320"/>
            <a:ext cx="38403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1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Субъективная оценка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1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Нет целостной картины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1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Низкая скорость принятия решений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p13"/>
          <p:cNvSpPr txBox="1"/>
          <p:nvPr/>
        </p:nvSpPr>
        <p:spPr>
          <a:xfrm>
            <a:off x="7115924" y="5119662"/>
            <a:ext cx="4409100" cy="11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1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Решения на основе объективных данных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1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Полная картинка рабочего дня любого сотрудника компании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1" i="0" lang="ru-RU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Оперативность в принятии управленческих решений</a:t>
            </a:r>
            <a:endParaRPr/>
          </a:p>
        </p:txBody>
      </p:sp>
      <p:sp>
        <p:nvSpPr>
          <p:cNvPr id="102" name="Google Shape;102;p13"/>
          <p:cNvSpPr txBox="1"/>
          <p:nvPr/>
        </p:nvSpPr>
        <p:spPr>
          <a:xfrm>
            <a:off x="6950154" y="1888956"/>
            <a:ext cx="42087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Система управления с использованием нейросети</a:t>
            </a:r>
            <a:endParaRPr b="1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13"/>
          <p:cNvSpPr txBox="1"/>
          <p:nvPr>
            <p:ph idx="12" type="sldNum"/>
          </p:nvPr>
        </p:nvSpPr>
        <p:spPr>
          <a:xfrm>
            <a:off x="11460295" y="6333009"/>
            <a:ext cx="731700" cy="525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>
                <a:solidFill>
                  <a:srgbClr val="FFFFFF"/>
                </a:solidFill>
              </a:rPr>
              <a:t>5</a:t>
            </a:r>
            <a:endParaRPr sz="2500">
              <a:solidFill>
                <a:srgbClr val="FFFFFF"/>
              </a:solidFill>
            </a:endParaRPr>
          </a:p>
        </p:txBody>
      </p:sp>
      <p:sp>
        <p:nvSpPr>
          <p:cNvPr id="104" name="Google Shape;104;p13"/>
          <p:cNvSpPr txBox="1"/>
          <p:nvPr/>
        </p:nvSpPr>
        <p:spPr>
          <a:xfrm>
            <a:off x="3936375" y="1132625"/>
            <a:ext cx="39474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ЧТО ИЗМЕНИТ НЕЙРОСЕТЬ?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9" name="Google Shape;109;p5"/>
          <p:cNvGraphicFramePr/>
          <p:nvPr/>
        </p:nvGraphicFramePr>
        <p:xfrm>
          <a:off x="686141" y="1966158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{D0F34F94-A542-4BF5-997F-05DFF0F7D61D}</a:tableStyleId>
              </a:tblPr>
              <a:tblGrid>
                <a:gridCol w="5045200"/>
                <a:gridCol w="5774500"/>
              </a:tblGrid>
              <a:tr h="5763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/>
                        <a:t>Риски</a:t>
                      </a:r>
                      <a:endParaRPr sz="1800" u="none" cap="none" strike="noStrike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cap="none" strike="noStrike"/>
                        <a:t>Сокращение рисков</a:t>
                      </a:r>
                      <a:endParaRPr sz="1800" u="none" cap="none" strike="noStrike"/>
                    </a:p>
                  </a:txBody>
                  <a:tcPr marT="45725" marB="45725" marR="91450" marL="91450" anchor="ctr"/>
                </a:tc>
              </a:tr>
              <a:tr h="8053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600" u="none" cap="none" strike="noStrike"/>
                        <a:t>Появление новой технологии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solidFill>
                            <a:srgbClr val="FF0000"/>
                          </a:solidFill>
                        </a:rPr>
                        <a:t>«Денег вложили, а у вас не взлетело…»</a:t>
                      </a:r>
                      <a:endParaRPr sz="1400" u="none" cap="none" strike="noStrike">
                        <a:solidFill>
                          <a:srgbClr val="FF0000"/>
                        </a:solidFill>
                      </a:endParaRPr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-285750" lvl="0" marL="2857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Char char="•"/>
                      </a:pPr>
                      <a:r>
                        <a:rPr lang="ru-RU" sz="1400" u="none" cap="none" strike="noStrike"/>
                        <a:t>Использование</a:t>
                      </a:r>
                      <a:r>
                        <a:rPr lang="ru-RU" sz="1400" u="none" cap="none" strike="noStrike"/>
                        <a:t> мощностей для существующих облачных сервисов К Телеком</a:t>
                      </a:r>
                      <a:endParaRPr/>
                    </a:p>
                    <a:p>
                      <a:pPr indent="-285750" lvl="0" marL="2857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Char char="•"/>
                      </a:pPr>
                      <a:r>
                        <a:rPr lang="ru-RU" sz="1400" u="none" cap="none" strike="noStrike"/>
                        <a:t>Диверсификация проекта – создание других облачных сервисов для бизнеса (мы затрагиваем 1 из 100)</a:t>
                      </a:r>
                      <a:endParaRPr/>
                    </a:p>
                  </a:txBody>
                  <a:tcPr marT="45725" marB="45725" marR="91450" marL="91450" anchor="ctr"/>
                </a:tc>
              </a:tr>
              <a:tr h="8218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600" u="none" cap="none" strike="noStrike"/>
                        <a:t>Сопротивление сотрудников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FF0000"/>
                          </a:solidFill>
                        </a:rPr>
                        <a:t>«Опять что-то усложнили, ну сколько можно…»</a:t>
                      </a:r>
                      <a:r>
                        <a:rPr lang="ru-RU" sz="1400" u="none" cap="none" strike="noStrike">
                          <a:solidFill>
                            <a:srgbClr val="FF0000"/>
                          </a:solidFill>
                        </a:rPr>
                        <a:t> 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FF0000"/>
                          </a:solidFill>
                        </a:rPr>
                        <a:t>«Следите</a:t>
                      </a:r>
                      <a:r>
                        <a:rPr lang="ru-RU" sz="1400" u="none" cap="none" strike="noStrike">
                          <a:solidFill>
                            <a:srgbClr val="FF0000"/>
                          </a:solidFill>
                        </a:rPr>
                        <a:t> за мной и отправляете данные в Америку»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-285750" lvl="0" marL="2857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Char char="•"/>
                      </a:pPr>
                      <a:r>
                        <a:rPr lang="ru-RU" sz="1400" u="none" cap="none" strike="noStrike"/>
                        <a:t>Система работает в «фоновом режиме»</a:t>
                      </a:r>
                      <a:r>
                        <a:rPr lang="ru-RU" sz="1400" u="none" cap="none" strike="noStrike"/>
                        <a:t> и не требует участия сотрудника</a:t>
                      </a:r>
                      <a:endParaRPr/>
                    </a:p>
                    <a:p>
                      <a:pPr indent="-285750" lvl="0" marL="2857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Char char="•"/>
                      </a:pPr>
                      <a:r>
                        <a:rPr lang="ru-RU" sz="1400" u="none" cap="none" strike="noStrike"/>
                        <a:t>Простой интерфейс и легкость взаимодействия</a:t>
                      </a:r>
                      <a:endParaRPr sz="1400" u="none" cap="none" strike="noStrike"/>
                    </a:p>
                  </a:txBody>
                  <a:tcPr marT="45725" marB="45725" marR="91450" marL="91450" anchor="ctr"/>
                </a:tc>
              </a:tr>
              <a:tr h="8218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600" u="none" cap="none" strike="noStrike"/>
                        <a:t>Зависимость</a:t>
                      </a:r>
                      <a:r>
                        <a:rPr b="1" lang="ru-RU" sz="1600" u="none" cap="none" strike="noStrike"/>
                        <a:t> работы от Интернета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solidFill>
                            <a:srgbClr val="FF0000"/>
                          </a:solidFill>
                        </a:rPr>
                        <a:t>«Че так медленно?»</a:t>
                      </a:r>
                      <a:endParaRPr sz="1400" u="none" cap="none" strike="noStrike">
                        <a:solidFill>
                          <a:srgbClr val="FF0000"/>
                        </a:solidFill>
                      </a:endParaRPr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-285750" lvl="0" marL="2857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Char char="•"/>
                      </a:pPr>
                      <a:r>
                        <a:rPr lang="ru-RU" sz="1400" u="none" cap="none" strike="noStrike"/>
                        <a:t>Собственная</a:t>
                      </a:r>
                      <a:r>
                        <a:rPr lang="ru-RU" sz="1400" u="none" cap="none" strike="noStrike"/>
                        <a:t> инфраструктура «близко» к пользователю</a:t>
                      </a:r>
                      <a:endParaRPr/>
                    </a:p>
                    <a:p>
                      <a:pPr indent="-285750" lvl="0" marL="2857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Char char="•"/>
                      </a:pPr>
                      <a:r>
                        <a:rPr lang="ru-RU" sz="1400" u="none" cap="none" strike="noStrike"/>
                        <a:t>Резервный канал связи на случай апокалипсиса</a:t>
                      </a:r>
                      <a:endParaRPr/>
                    </a:p>
                  </a:txBody>
                  <a:tcPr marT="45725" marB="45725" marR="91450" marL="91450" anchor="ctr"/>
                </a:tc>
              </a:tr>
              <a:tr h="8218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400" u="none" cap="none" strike="noStrike"/>
                        <a:t>Большой</a:t>
                      </a:r>
                      <a:r>
                        <a:rPr b="1" lang="ru-RU" sz="1400" u="none" cap="none" strike="noStrike"/>
                        <a:t> срок окупаемости инвестиций в «железо»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solidFill>
                            <a:srgbClr val="FF0000"/>
                          </a:solidFill>
                        </a:rPr>
                        <a:t>«Где деньги, </a:t>
                      </a:r>
                      <a:r>
                        <a:rPr lang="ru-RU">
                          <a:solidFill>
                            <a:srgbClr val="FF0000"/>
                          </a:solidFill>
                        </a:rPr>
                        <a:t>ребята</a:t>
                      </a:r>
                      <a:r>
                        <a:rPr lang="ru-RU" sz="1400" u="none" cap="none" strike="noStrike">
                          <a:solidFill>
                            <a:srgbClr val="FF0000"/>
                          </a:solidFill>
                        </a:rPr>
                        <a:t>?»</a:t>
                      </a:r>
                      <a:endParaRPr sz="1400" u="none" cap="none" strike="noStrike">
                        <a:solidFill>
                          <a:srgbClr val="FF0000"/>
                        </a:solidFill>
                      </a:endParaRPr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/>
                        <a:t>Монетизация сервиса –создание продукта для клиентов b2b-сегмента</a:t>
                      </a:r>
                      <a:endParaRPr/>
                    </a:p>
                  </a:txBody>
                  <a:tcPr marT="45725" marB="45725" marR="91450" marL="91450" anchor="ctr"/>
                </a:tc>
              </a:tr>
            </a:tbl>
          </a:graphicData>
        </a:graphic>
      </p:graphicFrame>
      <p:sp>
        <p:nvSpPr>
          <p:cNvPr id="110" name="Google Shape;110;p5"/>
          <p:cNvSpPr txBox="1"/>
          <p:nvPr>
            <p:ph idx="12" type="sldNum"/>
          </p:nvPr>
        </p:nvSpPr>
        <p:spPr>
          <a:xfrm>
            <a:off x="11460295" y="6333009"/>
            <a:ext cx="731700" cy="525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>
                <a:solidFill>
                  <a:srgbClr val="FFFFFF"/>
                </a:solidFill>
              </a:rPr>
              <a:t>6</a:t>
            </a:r>
            <a:endParaRPr sz="2500">
              <a:solidFill>
                <a:srgbClr val="FFFFFF"/>
              </a:solidFill>
            </a:endParaRPr>
          </a:p>
        </p:txBody>
      </p:sp>
      <p:sp>
        <p:nvSpPr>
          <p:cNvPr id="111" name="Google Shape;111;p5"/>
          <p:cNvSpPr txBox="1"/>
          <p:nvPr/>
        </p:nvSpPr>
        <p:spPr>
          <a:xfrm>
            <a:off x="686150" y="1204325"/>
            <a:ext cx="64230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800">
                <a:latin typeface="Calibri"/>
                <a:ea typeface="Calibri"/>
                <a:cs typeface="Calibri"/>
                <a:sym typeface="Calibri"/>
              </a:rPr>
              <a:t>УПРАВЛЕНИЕ РИСКАМИ</a:t>
            </a:r>
            <a:endParaRPr b="1" sz="28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2" name="Google Shape;112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531875" y="302900"/>
            <a:ext cx="1928425" cy="1663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4"/>
          <p:cNvSpPr txBox="1"/>
          <p:nvPr/>
        </p:nvSpPr>
        <p:spPr>
          <a:xfrm>
            <a:off x="976955" y="1912427"/>
            <a:ext cx="2179500" cy="646500"/>
          </a:xfrm>
          <a:prstGeom prst="rect">
            <a:avLst/>
          </a:prstGeom>
          <a:solidFill>
            <a:srgbClr val="DDEAF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Эффективность проекта</a:t>
            </a:r>
            <a:endParaRPr b="1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14"/>
          <p:cNvSpPr txBox="1"/>
          <p:nvPr/>
        </p:nvSpPr>
        <p:spPr>
          <a:xfrm>
            <a:off x="4144075" y="1912430"/>
            <a:ext cx="2179500" cy="646500"/>
          </a:xfrm>
          <a:prstGeom prst="rect">
            <a:avLst/>
          </a:prstGeom>
          <a:solidFill>
            <a:srgbClr val="DDEAF6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Внутренняя экспертиза</a:t>
            </a:r>
            <a:endParaRPr b="1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14"/>
          <p:cNvSpPr txBox="1"/>
          <p:nvPr/>
        </p:nvSpPr>
        <p:spPr>
          <a:xfrm>
            <a:off x="7682581" y="1773984"/>
            <a:ext cx="3515700" cy="9234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Монетизация проекта: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упаковка продукта и выход на b2b-рынок </a:t>
            </a:r>
            <a:endParaRPr b="1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14"/>
          <p:cNvSpPr txBox="1"/>
          <p:nvPr/>
        </p:nvSpPr>
        <p:spPr>
          <a:xfrm>
            <a:off x="3496975" y="2004823"/>
            <a:ext cx="440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+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14"/>
          <p:cNvSpPr txBox="1"/>
          <p:nvPr/>
        </p:nvSpPr>
        <p:spPr>
          <a:xfrm>
            <a:off x="6782884" y="2004830"/>
            <a:ext cx="440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=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14"/>
          <p:cNvSpPr txBox="1"/>
          <p:nvPr/>
        </p:nvSpPr>
        <p:spPr>
          <a:xfrm>
            <a:off x="977030" y="2730674"/>
            <a:ext cx="10221238" cy="11079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Что мы предлагаем?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Облачная инфраструктура для быстрого старта бизнеса или расширения компании без инвестиций.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Софт по подписке для сокращения затрат на покупку лицензий.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Интеллектуальная система управления для повышения эффективности работы компании.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14"/>
          <p:cNvSpPr txBox="1"/>
          <p:nvPr/>
        </p:nvSpPr>
        <p:spPr>
          <a:xfrm>
            <a:off x="977030" y="4010417"/>
            <a:ext cx="10221238" cy="8617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Для кого?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Стартапы, которым необходимо запустить работу без вложения средств.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Средний и крупный бизнес, который занимается оптимизацией затрат и бизнес-процессов.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14"/>
          <p:cNvSpPr txBox="1"/>
          <p:nvPr/>
        </p:nvSpPr>
        <p:spPr>
          <a:xfrm>
            <a:off x="977030" y="5001193"/>
            <a:ext cx="10221238" cy="8617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Почему мы?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Шэринговая бизнес-модель: платишь только за то, чем пользуешься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Собственная инфраструктура закрывает весь путь от «облака» до клиента, всё под ключ от одного поставщика</a:t>
            </a:r>
            <a:endParaRPr b="0"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14"/>
          <p:cNvSpPr txBox="1"/>
          <p:nvPr>
            <p:ph idx="12" type="sldNum"/>
          </p:nvPr>
        </p:nvSpPr>
        <p:spPr>
          <a:xfrm>
            <a:off x="11460295" y="6333009"/>
            <a:ext cx="731700" cy="525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>
                <a:solidFill>
                  <a:srgbClr val="FFFFFF"/>
                </a:solidFill>
              </a:rPr>
              <a:t>7</a:t>
            </a:r>
            <a:endParaRPr sz="2500">
              <a:solidFill>
                <a:srgbClr val="FFFFFF"/>
              </a:solidFill>
            </a:endParaRPr>
          </a:p>
        </p:txBody>
      </p:sp>
      <p:pic>
        <p:nvPicPr>
          <p:cNvPr id="126" name="Google Shape;126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926113" y="2837413"/>
            <a:ext cx="2085975" cy="2409825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14"/>
          <p:cNvSpPr txBox="1"/>
          <p:nvPr/>
        </p:nvSpPr>
        <p:spPr>
          <a:xfrm>
            <a:off x="977025" y="1158375"/>
            <a:ext cx="64230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800">
                <a:latin typeface="Calibri"/>
                <a:ea typeface="Calibri"/>
                <a:cs typeface="Calibri"/>
                <a:sym typeface="Calibri"/>
              </a:rPr>
              <a:t>МОНЕТИЗАЦИЯ ПРОЕКТА</a:t>
            </a:r>
            <a:endParaRPr b="1" sz="2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ba70d54a5f_0_294"/>
          <p:cNvSpPr txBox="1"/>
          <p:nvPr>
            <p:ph idx="1" type="body"/>
          </p:nvPr>
        </p:nvSpPr>
        <p:spPr>
          <a:xfrm>
            <a:off x="715775" y="1253400"/>
            <a:ext cx="10515600" cy="4351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ru-RU"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ВОЗМОЖНОСТИ ПРОДУКТА</a:t>
            </a:r>
            <a:endParaRPr b="1"/>
          </a:p>
        </p:txBody>
      </p:sp>
      <p:pic>
        <p:nvPicPr>
          <p:cNvPr id="134" name="Google Shape;134;gba70d54a5f_0_29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34313" y="2238916"/>
            <a:ext cx="3884488" cy="32436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gba70d54a5f_0_29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787750" y="2416525"/>
            <a:ext cx="3231700" cy="3354525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gba70d54a5f_0_294"/>
          <p:cNvSpPr txBox="1"/>
          <p:nvPr>
            <p:ph idx="12" type="sldNum"/>
          </p:nvPr>
        </p:nvSpPr>
        <p:spPr>
          <a:xfrm>
            <a:off x="11460295" y="6333009"/>
            <a:ext cx="731700" cy="525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>
                <a:solidFill>
                  <a:srgbClr val="FFFFFF"/>
                </a:solidFill>
              </a:rPr>
              <a:t>8</a:t>
            </a:r>
            <a:endParaRPr sz="2500">
              <a:solidFill>
                <a:srgbClr val="FFFFFF"/>
              </a:solidFill>
            </a:endParaRPr>
          </a:p>
        </p:txBody>
      </p:sp>
      <p:pic>
        <p:nvPicPr>
          <p:cNvPr id="137" name="Google Shape;137;gba70d54a5f_0_29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67525" y="2238931"/>
            <a:ext cx="3787500" cy="3365669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gba70d54a5f_0_294"/>
          <p:cNvSpPr txBox="1"/>
          <p:nvPr/>
        </p:nvSpPr>
        <p:spPr>
          <a:xfrm>
            <a:off x="5771000" y="1792525"/>
            <a:ext cx="37875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700">
                <a:latin typeface="Calibri"/>
                <a:ea typeface="Calibri"/>
                <a:cs typeface="Calibri"/>
                <a:sym typeface="Calibri"/>
              </a:rPr>
              <a:t>Облачный гейминг</a:t>
            </a:r>
            <a:endParaRPr b="1" sz="17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gba70d54a5f_0_294"/>
          <p:cNvSpPr txBox="1"/>
          <p:nvPr/>
        </p:nvSpPr>
        <p:spPr>
          <a:xfrm>
            <a:off x="1423150" y="1709950"/>
            <a:ext cx="13782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700">
                <a:latin typeface="Calibri"/>
                <a:ea typeface="Calibri"/>
                <a:cs typeface="Calibri"/>
                <a:sym typeface="Calibri"/>
              </a:rPr>
              <a:t>Стартап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gba70d54a5f_0_294"/>
          <p:cNvSpPr txBox="1"/>
          <p:nvPr/>
        </p:nvSpPr>
        <p:spPr>
          <a:xfrm>
            <a:off x="10082100" y="1709950"/>
            <a:ext cx="13782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700">
                <a:latin typeface="Calibri"/>
                <a:ea typeface="Calibri"/>
                <a:cs typeface="Calibri"/>
                <a:sym typeface="Calibri"/>
              </a:rPr>
              <a:t>Фриланс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6"/>
          <p:cNvSpPr txBox="1"/>
          <p:nvPr>
            <p:ph idx="1" type="body"/>
          </p:nvPr>
        </p:nvSpPr>
        <p:spPr>
          <a:xfrm>
            <a:off x="6016175" y="647875"/>
            <a:ext cx="38826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177801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ru-RU">
                <a:solidFill>
                  <a:srgbClr val="000000"/>
                </a:solidFill>
              </a:rPr>
              <a:t>КОМАНДА</a:t>
            </a:r>
            <a:r>
              <a:rPr b="1" lang="ru-RU">
                <a:solidFill>
                  <a:srgbClr val="000000"/>
                </a:solidFill>
              </a:rPr>
              <a:t> ПРОЕКТА</a:t>
            </a:r>
            <a:endParaRPr b="1">
              <a:solidFill>
                <a:srgbClr val="000000"/>
              </a:solidFill>
            </a:endParaRPr>
          </a:p>
        </p:txBody>
      </p:sp>
      <p:sp>
        <p:nvSpPr>
          <p:cNvPr id="146" name="Google Shape;146;p6"/>
          <p:cNvSpPr txBox="1"/>
          <p:nvPr>
            <p:ph idx="12" type="sldNum"/>
          </p:nvPr>
        </p:nvSpPr>
        <p:spPr>
          <a:xfrm>
            <a:off x="11460295" y="6333009"/>
            <a:ext cx="731700" cy="525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>
                <a:solidFill>
                  <a:srgbClr val="FFFFFF"/>
                </a:solidFill>
              </a:rPr>
              <a:t>9</a:t>
            </a:r>
            <a:endParaRPr sz="2500">
              <a:solidFill>
                <a:srgbClr val="FFFFFF"/>
              </a:solidFill>
            </a:endParaRPr>
          </a:p>
        </p:txBody>
      </p:sp>
      <p:pic>
        <p:nvPicPr>
          <p:cNvPr id="147" name="Google Shape;147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32500" y="2884155"/>
            <a:ext cx="1706825" cy="1053470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6"/>
          <p:cNvSpPr txBox="1"/>
          <p:nvPr/>
        </p:nvSpPr>
        <p:spPr>
          <a:xfrm>
            <a:off x="2494225" y="2483950"/>
            <a:ext cx="2163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>
                <a:latin typeface="Calibri"/>
                <a:ea typeface="Calibri"/>
                <a:cs typeface="Calibri"/>
                <a:sym typeface="Calibri"/>
              </a:rPr>
              <a:t>менеджер проекта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9" name="Google Shape;149;p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47046" y="3072787"/>
            <a:ext cx="1254671" cy="1265350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6"/>
          <p:cNvSpPr txBox="1"/>
          <p:nvPr/>
        </p:nvSpPr>
        <p:spPr>
          <a:xfrm>
            <a:off x="4769575" y="4303313"/>
            <a:ext cx="6423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>
                <a:latin typeface="Calibri"/>
                <a:ea typeface="Calibri"/>
                <a:cs typeface="Calibri"/>
                <a:sym typeface="Calibri"/>
              </a:rPr>
              <a:t>инженер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1" name="Google Shape;151;p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3622" y="1388534"/>
            <a:ext cx="1381400" cy="1166763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6"/>
          <p:cNvSpPr txBox="1"/>
          <p:nvPr/>
        </p:nvSpPr>
        <p:spPr>
          <a:xfrm>
            <a:off x="661075" y="2621888"/>
            <a:ext cx="24534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>
                <a:latin typeface="Calibri"/>
                <a:ea typeface="Calibri"/>
                <a:cs typeface="Calibri"/>
                <a:sym typeface="Calibri"/>
              </a:rPr>
              <a:t>специалист 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>
                <a:latin typeface="Calibri"/>
                <a:ea typeface="Calibri"/>
                <a:cs typeface="Calibri"/>
                <a:sym typeface="Calibri"/>
              </a:rPr>
              <a:t>по нейросетям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3" name="Google Shape;153;p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61075" y="3548900"/>
            <a:ext cx="1666492" cy="1909050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6"/>
          <p:cNvSpPr txBox="1"/>
          <p:nvPr/>
        </p:nvSpPr>
        <p:spPr>
          <a:xfrm>
            <a:off x="752725" y="5401675"/>
            <a:ext cx="1483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>
                <a:latin typeface="Calibri"/>
                <a:ea typeface="Calibri"/>
                <a:cs typeface="Calibri"/>
                <a:sym typeface="Calibri"/>
              </a:rPr>
              <a:t>разработчики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5" name="Google Shape;155;p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35075" y="1013403"/>
            <a:ext cx="1483200" cy="1284160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6"/>
          <p:cNvSpPr txBox="1"/>
          <p:nvPr/>
        </p:nvSpPr>
        <p:spPr>
          <a:xfrm>
            <a:off x="4174500" y="2155099"/>
            <a:ext cx="1749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>
                <a:latin typeface="Calibri"/>
                <a:ea typeface="Calibri"/>
                <a:cs typeface="Calibri"/>
                <a:sym typeface="Calibri"/>
              </a:rPr>
              <a:t>маркетолог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7" name="Google Shape;157;p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173438" y="4303329"/>
            <a:ext cx="1182825" cy="1265346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6"/>
          <p:cNvSpPr txBox="1"/>
          <p:nvPr/>
        </p:nvSpPr>
        <p:spPr>
          <a:xfrm>
            <a:off x="3330325" y="5341000"/>
            <a:ext cx="6423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>
                <a:latin typeface="Calibri"/>
                <a:ea typeface="Calibri"/>
                <a:cs typeface="Calibri"/>
                <a:sym typeface="Calibri"/>
              </a:rPr>
              <a:t>аналитик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p6"/>
          <p:cNvSpPr/>
          <p:nvPr/>
        </p:nvSpPr>
        <p:spPr>
          <a:xfrm>
            <a:off x="6104550" y="2911788"/>
            <a:ext cx="1666500" cy="1053600"/>
          </a:xfrm>
          <a:prstGeom prst="stripedRight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60" name="Google Shape;160;p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771050" y="2621901"/>
            <a:ext cx="4420951" cy="1730988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6"/>
          <p:cNvSpPr txBox="1"/>
          <p:nvPr>
            <p:ph idx="1" type="body"/>
          </p:nvPr>
        </p:nvSpPr>
        <p:spPr>
          <a:xfrm>
            <a:off x="7771050" y="2155100"/>
            <a:ext cx="38826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177801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ru-RU">
                <a:solidFill>
                  <a:srgbClr val="000000"/>
                </a:solidFill>
              </a:rPr>
              <a:t>Центр обучения</a:t>
            </a:r>
            <a:endParaRPr b="1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ba70d54a5f_0_279"/>
          <p:cNvSpPr txBox="1"/>
          <p:nvPr>
            <p:ph idx="1" type="body"/>
          </p:nvPr>
        </p:nvSpPr>
        <p:spPr>
          <a:xfrm>
            <a:off x="1676404" y="680016"/>
            <a:ext cx="10515600" cy="5032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ru-RU"/>
              <a:t>ПЛАН ВНЕДРЕНИЯ ОБЛАЧНОЙ </a:t>
            </a:r>
            <a:endParaRPr b="1"/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ru-RU"/>
              <a:t>ИНФРАСТРУКТУРЫ И НЕЙРОСЕТИ</a:t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b="1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>
              <a:solidFill>
                <a:srgbClr val="FF0000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sp>
        <p:nvSpPr>
          <p:cNvPr id="167" name="Google Shape;167;gba70d54a5f_0_279"/>
          <p:cNvSpPr txBox="1"/>
          <p:nvPr>
            <p:ph idx="12" type="sldNum"/>
          </p:nvPr>
        </p:nvSpPr>
        <p:spPr>
          <a:xfrm>
            <a:off x="11460295" y="6333009"/>
            <a:ext cx="731700" cy="525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>
                <a:solidFill>
                  <a:srgbClr val="FFFFFF"/>
                </a:solidFill>
              </a:rPr>
              <a:t>10</a:t>
            </a:r>
            <a:endParaRPr sz="2500">
              <a:solidFill>
                <a:srgbClr val="FFFFFF"/>
              </a:solidFill>
            </a:endParaRPr>
          </a:p>
        </p:txBody>
      </p:sp>
      <p:pic>
        <p:nvPicPr>
          <p:cNvPr id="168" name="Google Shape;168;gba70d54a5f_0_27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59363" y="1441425"/>
            <a:ext cx="10142724" cy="4891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5"/>
          <p:cNvSpPr txBox="1"/>
          <p:nvPr/>
        </p:nvSpPr>
        <p:spPr>
          <a:xfrm>
            <a:off x="-1048200" y="1064098"/>
            <a:ext cx="8856000" cy="80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-RU" sz="2800">
                <a:solidFill>
                  <a:schemeClr val="dk1"/>
                </a:solidFill>
              </a:rPr>
              <a:t>Экономическая модель проекта</a:t>
            </a:r>
            <a:endParaRPr b="1" sz="28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15"/>
          <p:cNvSpPr txBox="1"/>
          <p:nvPr>
            <p:ph idx="12" type="sldNum"/>
          </p:nvPr>
        </p:nvSpPr>
        <p:spPr>
          <a:xfrm>
            <a:off x="11460295" y="6333009"/>
            <a:ext cx="731700" cy="525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>
                <a:solidFill>
                  <a:srgbClr val="FFFFFF"/>
                </a:solidFill>
              </a:rPr>
              <a:t>11</a:t>
            </a:r>
            <a:endParaRPr sz="2500">
              <a:solidFill>
                <a:srgbClr val="FFFFFF"/>
              </a:solidFill>
            </a:endParaRPr>
          </a:p>
        </p:txBody>
      </p:sp>
      <p:pic>
        <p:nvPicPr>
          <p:cNvPr id="175" name="Google Shape;17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8925" y="1498887"/>
            <a:ext cx="8856000" cy="3428463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76" name="Google Shape;176;p15"/>
          <p:cNvGraphicFramePr/>
          <p:nvPr/>
        </p:nvGraphicFramePr>
        <p:xfrm>
          <a:off x="297075" y="4927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{36BC567D-C09E-44DF-8491-2FE1FA8D7318}</a:tableStyleId>
              </a:tblPr>
              <a:tblGrid>
                <a:gridCol w="1824150"/>
                <a:gridCol w="1187825"/>
                <a:gridCol w="1145375"/>
                <a:gridCol w="1124200"/>
                <a:gridCol w="1166600"/>
                <a:gridCol w="1145375"/>
                <a:gridCol w="1145375"/>
              </a:tblGrid>
              <a:tr h="5863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050"/>
                        <a:t>Окупаемость проекта</a:t>
                      </a:r>
                      <a:endParaRPr b="1" sz="105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20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-5 515 000 ₽</a:t>
                      </a:r>
                      <a:endParaRPr b="1" sz="1200">
                        <a:solidFill>
                          <a:srgbClr val="FF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20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-12 917 495 ₽</a:t>
                      </a:r>
                      <a:endParaRPr b="1" sz="1200">
                        <a:solidFill>
                          <a:srgbClr val="FF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20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-7 828 438 ₽</a:t>
                      </a:r>
                      <a:endParaRPr b="1" sz="1200">
                        <a:solidFill>
                          <a:srgbClr val="FF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200">
                          <a:solidFill>
                            <a:srgbClr val="00B05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2 327 ₽</a:t>
                      </a:r>
                      <a:endParaRPr b="1" sz="1200">
                        <a:solidFill>
                          <a:srgbClr val="00B05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200">
                          <a:solidFill>
                            <a:srgbClr val="00B05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10 938 993 ₽</a:t>
                      </a:r>
                      <a:endParaRPr b="1" sz="1200">
                        <a:solidFill>
                          <a:srgbClr val="00B05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-RU" sz="1200">
                          <a:solidFill>
                            <a:srgbClr val="00B05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24 981 558 ₽</a:t>
                      </a:r>
                      <a:endParaRPr b="1" sz="1200">
                        <a:solidFill>
                          <a:srgbClr val="00B05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pic>
        <p:nvPicPr>
          <p:cNvPr id="177" name="Google Shape;177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7063" y="5232150"/>
            <a:ext cx="8110343" cy="1100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350325" y="754550"/>
            <a:ext cx="2676525" cy="2514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ba70d54a5f_0_308"/>
          <p:cNvSpPr txBox="1"/>
          <p:nvPr>
            <p:ph idx="1" type="body"/>
          </p:nvPr>
        </p:nvSpPr>
        <p:spPr>
          <a:xfrm>
            <a:off x="615200" y="1208775"/>
            <a:ext cx="10515600" cy="4351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ru-RU"/>
              <a:t>ПРОЕКТ ПОДГОТОВИЛИ</a:t>
            </a:r>
            <a:endParaRPr b="1"/>
          </a:p>
        </p:txBody>
      </p:sp>
      <p:pic>
        <p:nvPicPr>
          <p:cNvPr id="185" name="Google Shape;185;gba70d54a5f_0_30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4800" y="1761900"/>
            <a:ext cx="1761902" cy="1761902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gba70d54a5f_0_308"/>
          <p:cNvSpPr txBox="1"/>
          <p:nvPr/>
        </p:nvSpPr>
        <p:spPr>
          <a:xfrm>
            <a:off x="2276700" y="2769600"/>
            <a:ext cx="2319300" cy="75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000">
                <a:latin typeface="Calibri"/>
                <a:ea typeface="Calibri"/>
                <a:cs typeface="Calibri"/>
                <a:sym typeface="Calibri"/>
              </a:rPr>
              <a:t>Буканов Руслан</a:t>
            </a:r>
            <a:r>
              <a:rPr lang="ru-RU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1700">
                <a:latin typeface="Calibri"/>
                <a:ea typeface="Calibri"/>
                <a:cs typeface="Calibri"/>
                <a:sym typeface="Calibri"/>
              </a:rPr>
              <a:t>продуктовые аналитик</a:t>
            </a:r>
            <a:endParaRPr sz="17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7" name="Google Shape;187;gba70d54a5f_0_30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4800" y="3905725"/>
            <a:ext cx="2083399" cy="2083399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gba70d54a5f_0_308"/>
          <p:cNvSpPr txBox="1"/>
          <p:nvPr/>
        </p:nvSpPr>
        <p:spPr>
          <a:xfrm>
            <a:off x="2628025" y="4963675"/>
            <a:ext cx="1973700" cy="10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000">
                <a:latin typeface="Calibri"/>
                <a:ea typeface="Calibri"/>
                <a:cs typeface="Calibri"/>
                <a:sym typeface="Calibri"/>
              </a:rPr>
              <a:t>Никитин Алексей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700">
                <a:latin typeface="Calibri"/>
                <a:ea typeface="Calibri"/>
                <a:cs typeface="Calibri"/>
                <a:sym typeface="Calibri"/>
              </a:rPr>
              <a:t>разработчик</a:t>
            </a:r>
            <a:endParaRPr sz="17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9" name="Google Shape;189;gba70d54a5f_0_30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53038" y="1761900"/>
            <a:ext cx="1973700" cy="1973700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gba70d54a5f_0_308"/>
          <p:cNvSpPr txBox="1"/>
          <p:nvPr/>
        </p:nvSpPr>
        <p:spPr>
          <a:xfrm>
            <a:off x="6926750" y="2769600"/>
            <a:ext cx="2083500" cy="75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000">
                <a:latin typeface="Calibri"/>
                <a:ea typeface="Calibri"/>
                <a:cs typeface="Calibri"/>
                <a:sym typeface="Calibri"/>
              </a:rPr>
              <a:t>Ильина Ольга</a:t>
            </a:r>
            <a:endParaRPr b="1" sz="2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700">
                <a:latin typeface="Calibri"/>
                <a:ea typeface="Calibri"/>
                <a:cs typeface="Calibri"/>
                <a:sym typeface="Calibri"/>
              </a:rPr>
              <a:t>специалист ОАиК</a:t>
            </a:r>
            <a:endParaRPr sz="17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1" name="Google Shape;191;gba70d54a5f_0_30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953050" y="3960575"/>
            <a:ext cx="1973700" cy="1973700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gba70d54a5f_0_308"/>
          <p:cNvSpPr txBox="1"/>
          <p:nvPr/>
        </p:nvSpPr>
        <p:spPr>
          <a:xfrm>
            <a:off x="2661500" y="1544875"/>
            <a:ext cx="6423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gba70d54a5f_0_308"/>
          <p:cNvSpPr txBox="1"/>
          <p:nvPr/>
        </p:nvSpPr>
        <p:spPr>
          <a:xfrm>
            <a:off x="6926750" y="5234925"/>
            <a:ext cx="2083500" cy="75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000">
                <a:latin typeface="Calibri"/>
                <a:ea typeface="Calibri"/>
                <a:cs typeface="Calibri"/>
                <a:sym typeface="Calibri"/>
              </a:rPr>
              <a:t>Бабин Максим</a:t>
            </a:r>
            <a:endParaRPr b="1" sz="2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700">
                <a:latin typeface="Calibri"/>
                <a:ea typeface="Calibri"/>
                <a:cs typeface="Calibri"/>
                <a:sym typeface="Calibri"/>
              </a:rPr>
              <a:t>менеджер проектов</a:t>
            </a:r>
            <a:endParaRPr sz="17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gba70d54a5f_0_308"/>
          <p:cNvSpPr txBox="1"/>
          <p:nvPr/>
        </p:nvSpPr>
        <p:spPr>
          <a:xfrm>
            <a:off x="9611200" y="3735600"/>
            <a:ext cx="2083500" cy="75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000">
                <a:latin typeface="Calibri"/>
                <a:ea typeface="Calibri"/>
                <a:cs typeface="Calibri"/>
                <a:sym typeface="Calibri"/>
              </a:rPr>
              <a:t>Неверов Михаил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700">
                <a:latin typeface="Calibri"/>
                <a:ea typeface="Calibri"/>
                <a:cs typeface="Calibri"/>
                <a:sym typeface="Calibri"/>
              </a:rPr>
              <a:t>стажер</a:t>
            </a:r>
            <a:endParaRPr sz="17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5" name="Google Shape;195;gba70d54a5f_0_30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9144050" y="1710827"/>
            <a:ext cx="1973700" cy="1973749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gba70d54a5f_0_308"/>
          <p:cNvSpPr txBox="1"/>
          <p:nvPr>
            <p:ph idx="12" type="sldNum"/>
          </p:nvPr>
        </p:nvSpPr>
        <p:spPr>
          <a:xfrm>
            <a:off x="11460295" y="6333009"/>
            <a:ext cx="731700" cy="525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>
                <a:solidFill>
                  <a:srgbClr val="FFFFFF"/>
                </a:solidFill>
              </a:rPr>
              <a:t>12</a:t>
            </a:r>
            <a:endParaRPr sz="25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ba70d54a5f_0_245"/>
          <p:cNvSpPr txBox="1"/>
          <p:nvPr>
            <p:ph idx="1" type="body"/>
          </p:nvPr>
        </p:nvSpPr>
        <p:spPr>
          <a:xfrm>
            <a:off x="3222325" y="1178875"/>
            <a:ext cx="6088200" cy="973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ru-RU" sz="3500"/>
              <a:t>КАК ТЕБЕ ТАКОЕ, ИЛОН МАСК?</a:t>
            </a:r>
            <a:endParaRPr b="1" sz="3500"/>
          </a:p>
        </p:txBody>
      </p:sp>
      <p:pic>
        <p:nvPicPr>
          <p:cNvPr id="203" name="Google Shape;203;gba70d54a5f_0_245"/>
          <p:cNvPicPr preferRelativeResize="0"/>
          <p:nvPr/>
        </p:nvPicPr>
        <p:blipFill rotWithShape="1">
          <a:blip r:embed="rId3">
            <a:alphaModFix/>
          </a:blip>
          <a:srcRect b="3648" l="3640" r="3491" t="3981"/>
          <a:stretch/>
        </p:blipFill>
        <p:spPr>
          <a:xfrm>
            <a:off x="1183025" y="1798200"/>
            <a:ext cx="4392272" cy="4401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gba70d54a5f_0_245"/>
          <p:cNvPicPr preferRelativeResize="0"/>
          <p:nvPr/>
        </p:nvPicPr>
        <p:blipFill rotWithShape="1">
          <a:blip r:embed="rId4">
            <a:alphaModFix/>
          </a:blip>
          <a:srcRect b="14200" l="31233" r="31553" t="11955"/>
          <a:stretch/>
        </p:blipFill>
        <p:spPr>
          <a:xfrm>
            <a:off x="6838275" y="1798200"/>
            <a:ext cx="4057269" cy="4401125"/>
          </a:xfrm>
          <a:prstGeom prst="rect">
            <a:avLst/>
          </a:prstGeom>
          <a:noFill/>
          <a:ln>
            <a:noFill/>
          </a:ln>
        </p:spPr>
      </p:pic>
      <p:sp>
        <p:nvSpPr>
          <p:cNvPr id="205" name="Google Shape;205;gba70d54a5f_0_245"/>
          <p:cNvSpPr txBox="1"/>
          <p:nvPr>
            <p:ph idx="12" type="sldNum"/>
          </p:nvPr>
        </p:nvSpPr>
        <p:spPr>
          <a:xfrm>
            <a:off x="11460295" y="6333009"/>
            <a:ext cx="731700" cy="525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>
                <a:solidFill>
                  <a:srgbClr val="FFFFFF"/>
                </a:solidFill>
              </a:rPr>
              <a:t>13</a:t>
            </a:r>
            <a:endParaRPr sz="25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NEW_k-telecom_shablon_pr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2018-12-28T03:14:41Z</dcterms:created>
  <dc:creator>v.trofimova</dc:creator>
</cp:coreProperties>
</file>